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55"/>
  </p:notesMasterIdLst>
  <p:sldIdLst>
    <p:sldId id="256" r:id="rId2"/>
    <p:sldId id="281" r:id="rId3"/>
    <p:sldId id="343" r:id="rId4"/>
    <p:sldId id="344" r:id="rId5"/>
    <p:sldId id="345" r:id="rId6"/>
    <p:sldId id="346" r:id="rId7"/>
    <p:sldId id="347" r:id="rId8"/>
    <p:sldId id="348" r:id="rId9"/>
    <p:sldId id="349" r:id="rId10"/>
    <p:sldId id="350" r:id="rId11"/>
    <p:sldId id="351" r:id="rId12"/>
    <p:sldId id="353" r:id="rId13"/>
    <p:sldId id="354" r:id="rId14"/>
    <p:sldId id="355" r:id="rId15"/>
    <p:sldId id="357" r:id="rId16"/>
    <p:sldId id="360" r:id="rId17"/>
    <p:sldId id="361" r:id="rId18"/>
    <p:sldId id="283" r:id="rId19"/>
    <p:sldId id="326" r:id="rId20"/>
    <p:sldId id="341" r:id="rId21"/>
    <p:sldId id="342" r:id="rId22"/>
    <p:sldId id="327" r:id="rId23"/>
    <p:sldId id="328" r:id="rId24"/>
    <p:sldId id="329" r:id="rId25"/>
    <p:sldId id="362" r:id="rId26"/>
    <p:sldId id="363" r:id="rId27"/>
    <p:sldId id="364" r:id="rId28"/>
    <p:sldId id="365" r:id="rId29"/>
    <p:sldId id="330" r:id="rId30"/>
    <p:sldId id="332" r:id="rId31"/>
    <p:sldId id="333" r:id="rId32"/>
    <p:sldId id="331" r:id="rId33"/>
    <p:sldId id="334" r:id="rId34"/>
    <p:sldId id="335" r:id="rId35"/>
    <p:sldId id="336" r:id="rId36"/>
    <p:sldId id="337" r:id="rId37"/>
    <p:sldId id="338" r:id="rId38"/>
    <p:sldId id="339" r:id="rId39"/>
    <p:sldId id="340" r:id="rId40"/>
    <p:sldId id="366" r:id="rId41"/>
    <p:sldId id="367" r:id="rId42"/>
    <p:sldId id="368" r:id="rId43"/>
    <p:sldId id="369" r:id="rId44"/>
    <p:sldId id="370" r:id="rId45"/>
    <p:sldId id="371" r:id="rId46"/>
    <p:sldId id="372" r:id="rId47"/>
    <p:sldId id="373" r:id="rId48"/>
    <p:sldId id="374" r:id="rId49"/>
    <p:sldId id="375" r:id="rId50"/>
    <p:sldId id="376" r:id="rId51"/>
    <p:sldId id="377" r:id="rId52"/>
    <p:sldId id="378" r:id="rId53"/>
    <p:sldId id="280" r:id="rId5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1" autoAdjust="0"/>
    <p:restoredTop sz="87199" autoAdjust="0"/>
  </p:normalViewPr>
  <p:slideViewPr>
    <p:cSldViewPr snapToGrid="0">
      <p:cViewPr varScale="1">
        <p:scale>
          <a:sx n="59" d="100"/>
          <a:sy n="59" d="100"/>
        </p:scale>
        <p:origin x="1692" y="60"/>
      </p:cViewPr>
      <p:guideLst/>
    </p:cSldViewPr>
  </p:slideViewPr>
  <p:outlineViewPr>
    <p:cViewPr>
      <p:scale>
        <a:sx n="33" d="100"/>
        <a:sy n="33" d="100"/>
      </p:scale>
      <p:origin x="0" y="-1212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77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F86A7654-4E2B-4822-BAE0-8BF48C8D095C}" type="datetimeFigureOut">
              <a:rPr lang="en-US" smtClean="0"/>
              <a:t>1/23/2025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1D701400-B431-4047-89AC-DA61F7C3E0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390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01400-B431-4047-89AC-DA61F7C3E04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1677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Speed determined not just by speed of processors but by the ability of memory to feed data to processor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01400-B431-4047-89AC-DA61F7C3E04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013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SETI (search for extra terrestrial intelligence) makes use of large number of home computers to </a:t>
            </a:r>
            <a:r>
              <a:rPr lang="en-US" dirty="0" err="1"/>
              <a:t>analyse</a:t>
            </a:r>
            <a:r>
              <a:rPr lang="en-US" dirty="0"/>
              <a:t> electromagnetic signals from outer space</a:t>
            </a:r>
          </a:p>
          <a:p>
            <a:r>
              <a:rPr lang="en-US" dirty="0"/>
              <a:t>Factor extremely large integers</a:t>
            </a:r>
          </a:p>
          <a:p>
            <a:r>
              <a:rPr lang="en-US" dirty="0"/>
              <a:t>Solve large discrete optimization problems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01400-B431-4047-89AC-DA61F7C3E04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0282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Electronic engineering vs Software development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01400-B431-4047-89AC-DA61F7C3E04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8841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Electronic engineering vs Software development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01400-B431-4047-89AC-DA61F7C3E04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4320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DLSF—Distributed Load Sharing facility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01400-B431-4047-89AC-DA61F7C3E04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7254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DLSF—Distributed Load Sharing facility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01400-B431-4047-89AC-DA61F7C3E04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535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Worlds largest stock exchange in </a:t>
            </a:r>
            <a:r>
              <a:rPr lang="en-US" dirty="0" err="1"/>
              <a:t>Newyork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01400-B431-4047-89AC-DA61F7C3E04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025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(NIDS) are responsible for monitoring traffic on packet level. intrusion= disturbance</a:t>
            </a:r>
          </a:p>
          <a:p>
            <a:r>
              <a:rPr lang="en-US" dirty="0"/>
              <a:t>Convolutions, Rendering(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 graphics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process by which an abstract description of a scene is converted to an image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01400-B431-4047-89AC-DA61F7C3E04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5905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Coupling and cohesion in terms of Data and operations on it.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01400-B431-4047-89AC-DA61F7C3E04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6636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01400-B431-4047-89AC-DA61F7C3E04A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507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and when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01400-B431-4047-89AC-DA61F7C3E04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6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701400-B431-4047-89AC-DA61F7C3E04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151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Why? </a:t>
            </a:r>
            <a:r>
              <a:rPr lang="en-US" b="1" dirty="0"/>
              <a:t>Coordinating concurrent tasks, lack of portable algorithms, standardized environments, software development tool kits</a:t>
            </a:r>
          </a:p>
          <a:p>
            <a:r>
              <a:rPr lang="en-US" dirty="0"/>
              <a:t>Each library is suited for specific use cases. For example: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multiprocessing</a:t>
            </a:r>
            <a:r>
              <a:rPr lang="en-US" dirty="0"/>
              <a:t> and </a:t>
            </a:r>
            <a:r>
              <a:rPr lang="en-US" b="1" dirty="0" err="1"/>
              <a:t>concurrent.futures</a:t>
            </a:r>
            <a:r>
              <a:rPr lang="en-US" dirty="0"/>
              <a:t> are great for CPU-bound tasks.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joblib</a:t>
            </a:r>
            <a:r>
              <a:rPr lang="en-US" dirty="0"/>
              <a:t> is widely used in machine learning.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Dask</a:t>
            </a:r>
            <a:r>
              <a:rPr lang="en-US" dirty="0"/>
              <a:t>, </a:t>
            </a:r>
            <a:r>
              <a:rPr lang="en-US" b="1" dirty="0"/>
              <a:t>Ray</a:t>
            </a:r>
            <a:r>
              <a:rPr lang="en-US" dirty="0"/>
              <a:t>, and </a:t>
            </a:r>
            <a:r>
              <a:rPr lang="en-US" b="1" dirty="0" err="1"/>
              <a:t>PySpark</a:t>
            </a:r>
            <a:r>
              <a:rPr lang="en-US" dirty="0"/>
              <a:t> are best for distributed computing and large datasets.</a:t>
            </a:r>
            <a:endParaRPr lang="en-US" b="1" dirty="0"/>
          </a:p>
          <a:p>
            <a:pPr marL="228600" indent="-228600">
              <a:buAutoNum type="arabicPeriod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01400-B431-4047-89AC-DA61F7C3E04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804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Intel: Core Ultra 200S Series </a:t>
            </a:r>
            <a:r>
              <a:rPr lang="en-US" dirty="0"/>
              <a:t>unveiled in October 2024. The Core Ultra 9 285K model includes 8 performance cores and 16 efficiency cores, Clock speeds reaching up to 5.1 GHz.</a:t>
            </a:r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01400-B431-4047-89AC-DA61F7C3E04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909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01400-B431-4047-89AC-DA61F7C3E04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47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01400-B431-4047-89AC-DA61F7C3E04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330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01400-B431-4047-89AC-DA61F7C3E04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231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01400-B431-4047-89AC-DA61F7C3E04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993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1C4382-B21A-471C-B80E-C018918026B7}" type="datetime1">
              <a:rPr lang="en-US" altLang="en-US" smtClean="0">
                <a:solidFill>
                  <a:srgbClr val="000000"/>
                </a:solidFill>
              </a:rPr>
              <a:t>1/23/2025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solidFill>
                  <a:srgbClr val="000000"/>
                </a:solidFill>
              </a:rPr>
              <a:t>CS3006 - Spring 2023</a:t>
            </a:r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0EB7319F-4077-44B4-9A6C-FEF1EF56DF15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406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1F814C3-BA03-4945-BB16-2CF4243F5C6E}" type="datetime1">
              <a:rPr lang="en-US" altLang="en-US" smtClean="0">
                <a:solidFill>
                  <a:srgbClr val="000000"/>
                </a:solidFill>
              </a:rPr>
              <a:t>1/23/2025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>
                <a:solidFill>
                  <a:srgbClr val="000000"/>
                </a:solidFill>
              </a:rPr>
              <a:t>CS3006 - Spring 2023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31C2B2F-CAD7-4A58-95D8-FC9D9FD692D2}" type="slidenum">
              <a:rPr lang="en-US" altLang="en-US" smtClean="0">
                <a:solidFill>
                  <a:srgbClr val="000000"/>
                </a:solidFill>
                <a:cs typeface="Arial" panose="020B0604020202020204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925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0F542C6-3296-4432-AFB9-76EE0C115DB7}" type="datetime1">
              <a:rPr lang="en-US" altLang="en-US" smtClean="0">
                <a:solidFill>
                  <a:srgbClr val="000000"/>
                </a:solidFill>
              </a:rPr>
              <a:t>1/23/2025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>
                <a:solidFill>
                  <a:srgbClr val="000000"/>
                </a:solidFill>
              </a:rPr>
              <a:t>CS3006 - Spring 2023</a:t>
            </a:r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31C2B2F-CAD7-4A58-95D8-FC9D9FD692D2}" type="slidenum">
              <a:rPr lang="en-US" altLang="en-US" smtClean="0">
                <a:solidFill>
                  <a:srgbClr val="000000"/>
                </a:solidFill>
                <a:cs typeface="Arial" panose="020B0604020202020204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471464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7DB102C-E42B-4B2F-A1CD-415AA051C28F}" type="datetime1">
              <a:rPr lang="en-US" altLang="en-US" smtClean="0">
                <a:solidFill>
                  <a:srgbClr val="000000"/>
                </a:solidFill>
              </a:rPr>
              <a:t>1/23/2025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>
                <a:solidFill>
                  <a:srgbClr val="000000"/>
                </a:solidFill>
              </a:rPr>
              <a:t>CS3006 - Spring 2023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31C2B2F-CAD7-4A58-95D8-FC9D9FD692D2}" type="slidenum">
              <a:rPr lang="en-US" altLang="en-US" smtClean="0">
                <a:solidFill>
                  <a:srgbClr val="000000"/>
                </a:solidFill>
                <a:cs typeface="Arial" panose="020B0604020202020204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18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900E975-1E30-4FA6-90E0-8D73A085F1FA}" type="datetime1">
              <a:rPr lang="en-US" altLang="en-US" smtClean="0">
                <a:solidFill>
                  <a:srgbClr val="000000"/>
                </a:solidFill>
              </a:rPr>
              <a:t>1/23/2025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>
                <a:solidFill>
                  <a:srgbClr val="000000"/>
                </a:solidFill>
              </a:rPr>
              <a:t>CS3006 - Spring 2023</a:t>
            </a:r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31C2B2F-CAD7-4A58-95D8-FC9D9FD692D2}" type="slidenum">
              <a:rPr lang="en-US" altLang="en-US" smtClean="0">
                <a:solidFill>
                  <a:srgbClr val="000000"/>
                </a:solidFill>
                <a:cs typeface="Arial" panose="020B0604020202020204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86372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FCE63E5-A73F-4576-89BB-52E8046EBC22}" type="datetime1">
              <a:rPr lang="en-US" altLang="en-US" smtClean="0">
                <a:solidFill>
                  <a:srgbClr val="000000"/>
                </a:solidFill>
              </a:rPr>
              <a:t>1/23/2025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>
                <a:solidFill>
                  <a:srgbClr val="000000"/>
                </a:solidFill>
              </a:rPr>
              <a:t>CS3006 - Spring 2023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31C2B2F-CAD7-4A58-95D8-FC9D9FD692D2}" type="slidenum">
              <a:rPr lang="en-US" altLang="en-US" smtClean="0">
                <a:solidFill>
                  <a:srgbClr val="000000"/>
                </a:solidFill>
                <a:cs typeface="Arial" panose="020B0604020202020204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807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9D4E569-AD93-4780-B972-1010B2CABDBC}" type="datetime1">
              <a:rPr lang="en-US" altLang="en-US" smtClean="0">
                <a:solidFill>
                  <a:srgbClr val="000000"/>
                </a:solidFill>
              </a:rPr>
              <a:t>1/23/2025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solidFill>
                  <a:srgbClr val="000000"/>
                </a:solidFill>
              </a:rPr>
              <a:t>CS3006 - Spring 2023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17B6-24F4-4090-A44B-3393AA32DD5C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2245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5B558D3-C551-46D5-947A-7A968ED65366}" type="datetime1">
              <a:rPr lang="en-US" altLang="en-US" smtClean="0">
                <a:solidFill>
                  <a:srgbClr val="000000"/>
                </a:solidFill>
              </a:rPr>
              <a:t>1/23/2025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solidFill>
                  <a:srgbClr val="000000"/>
                </a:solidFill>
              </a:rPr>
              <a:t>CS3006 - Spring 2023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8F4FB-256D-429C-81CA-F531534D6146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947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18" y="142188"/>
            <a:ext cx="8323551" cy="815755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18" y="1280277"/>
            <a:ext cx="8323551" cy="4987331"/>
          </a:xfrm>
        </p:spPr>
        <p:txBody>
          <a:bodyPr/>
          <a:lstStyle>
            <a:lvl1pPr>
              <a:spcBef>
                <a:spcPts val="600"/>
              </a:spcBef>
              <a:defRPr sz="24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600"/>
              </a:spcBef>
              <a:defRPr sz="1800"/>
            </a:lvl3pPr>
            <a:lvl4pPr>
              <a:spcBef>
                <a:spcPts val="600"/>
              </a:spcBef>
              <a:defRPr sz="1600"/>
            </a:lvl4pPr>
            <a:lvl5pPr>
              <a:spcBef>
                <a:spcPts val="600"/>
              </a:spcBef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86261" y="6322697"/>
            <a:ext cx="1348509" cy="370171"/>
          </a:xfrm>
        </p:spPr>
        <p:txBody>
          <a:bodyPr/>
          <a:lstStyle/>
          <a:p>
            <a:pPr>
              <a:defRPr/>
            </a:pPr>
            <a:fld id="{CAFBD574-CD36-4EAD-B3F6-CB07A735EF68}" type="datetime1">
              <a:rPr lang="en-US" altLang="en-US" smtClean="0">
                <a:solidFill>
                  <a:srgbClr val="000000"/>
                </a:solidFill>
              </a:rPr>
              <a:t>1/23/2025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1218" y="6322697"/>
            <a:ext cx="6227641" cy="365125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solidFill>
                  <a:srgbClr val="000000"/>
                </a:solidFill>
              </a:rPr>
              <a:t>CS3006 - Spring 2023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88"/>
            <a:ext cx="702307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11" y="782633"/>
            <a:ext cx="584978" cy="365125"/>
          </a:xfrm>
        </p:spPr>
        <p:txBody>
          <a:bodyPr/>
          <a:lstStyle/>
          <a:p>
            <a:fld id="{C50AD498-1756-4FAA-884D-721A5EF92E83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51202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85DE1A4-6F90-4E83-A259-D2320441D728}" type="datetime1">
              <a:rPr lang="en-US" altLang="en-US" smtClean="0">
                <a:solidFill>
                  <a:srgbClr val="000000"/>
                </a:solidFill>
              </a:rPr>
              <a:t>1/23/2025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solidFill>
                  <a:srgbClr val="000000"/>
                </a:solidFill>
              </a:rPr>
              <a:t>CS3006 - Spring 2023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C59533-E7C0-4494-9DC9-3F44FD5B2288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7339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0321" y="1280278"/>
            <a:ext cx="4126722" cy="4915891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defRPr sz="1800"/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  <a:lvl4pPr>
              <a:spcBef>
                <a:spcPts val="600"/>
              </a:spcBef>
              <a:defRPr/>
            </a:lvl4pPr>
            <a:lvl5pPr>
              <a:spcBef>
                <a:spcPts val="6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69565" y="1281539"/>
            <a:ext cx="4126157" cy="4915891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  <a:lvl4pPr>
              <a:spcBef>
                <a:spcPts val="600"/>
              </a:spcBef>
              <a:defRPr/>
            </a:lvl4pPr>
            <a:lvl5pPr>
              <a:spcBef>
                <a:spcPts val="6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3010" y="6368709"/>
            <a:ext cx="1361760" cy="370171"/>
          </a:xfrm>
        </p:spPr>
        <p:txBody>
          <a:bodyPr/>
          <a:lstStyle/>
          <a:p>
            <a:pPr>
              <a:defRPr/>
            </a:pPr>
            <a:fld id="{C366DBBF-2913-4EFD-A412-6BD83ECDCC62}" type="datetime1">
              <a:rPr lang="en-US" altLang="en-US" smtClean="0">
                <a:solidFill>
                  <a:srgbClr val="000000"/>
                </a:solidFill>
              </a:rPr>
              <a:t>1/23/2025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02365" y="6365849"/>
            <a:ext cx="6236494" cy="365125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solidFill>
                  <a:srgbClr val="000000"/>
                </a:solidFill>
              </a:rPr>
              <a:t>CS3006 - Spring 2023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59" y="711190"/>
            <a:ext cx="70230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162" y="782633"/>
            <a:ext cx="584978" cy="365125"/>
          </a:xfrm>
        </p:spPr>
        <p:txBody>
          <a:bodyPr/>
          <a:lstStyle/>
          <a:p>
            <a:fld id="{4B01923B-769F-4373-B3D8-C2DA6094E9C2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724468" y="142188"/>
            <a:ext cx="8310301" cy="815755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5751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28D1486-D8C5-4426-AFF7-A88186C33069}" type="datetime1">
              <a:rPr lang="en-US" altLang="en-US" smtClean="0">
                <a:solidFill>
                  <a:srgbClr val="000000"/>
                </a:solidFill>
              </a:rPr>
              <a:t>1/23/2025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solidFill>
                  <a:srgbClr val="000000"/>
                </a:solidFill>
              </a:rPr>
              <a:t>CS3006 - Spring 2023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DE6CBD27-9711-4E21-8679-3436A2D8D267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719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316715-7981-4036-B57D-1B08F49C219D}" type="datetime1">
              <a:rPr lang="en-US" altLang="en-US" smtClean="0">
                <a:solidFill>
                  <a:srgbClr val="000000"/>
                </a:solidFill>
              </a:rPr>
              <a:t>1/23/2025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solidFill>
                  <a:srgbClr val="000000"/>
                </a:solidFill>
              </a:rPr>
              <a:t>CS3006 - Spring 2023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37EDB-9B1E-42BE-B450-001CA8028EA4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866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4ED81CE-5E30-4611-BC89-344A0C8EC951}" type="datetime1">
              <a:rPr lang="en-US" altLang="en-US" smtClean="0">
                <a:solidFill>
                  <a:srgbClr val="000000"/>
                </a:solidFill>
              </a:rPr>
              <a:t>1/23/2025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solidFill>
                  <a:srgbClr val="000000"/>
                </a:solidFill>
              </a:rPr>
              <a:t>CS3006 - Spring 2023</a:t>
            </a:r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32233-7D2A-45E8-BFA2-E1C56202CBE5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307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865EB39-0C38-4F30-B2F9-E806F9B3CEF8}" type="datetime1">
              <a:rPr lang="en-US" altLang="en-US" smtClean="0">
                <a:solidFill>
                  <a:srgbClr val="000000"/>
                </a:solidFill>
              </a:rPr>
              <a:t>1/23/2025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solidFill>
                  <a:srgbClr val="000000"/>
                </a:solidFill>
              </a:rPr>
              <a:t>CS3006 - Spring 2023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4D973-3C1B-4A83-87AE-CB7A258334E1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365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DB6F4B0-FBA8-4645-8A86-65EB0DB3A142}" type="datetime1">
              <a:rPr lang="en-US" altLang="en-US" smtClean="0">
                <a:solidFill>
                  <a:srgbClr val="000000"/>
                </a:solidFill>
              </a:rPr>
              <a:t>1/23/2025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solidFill>
                  <a:srgbClr val="000000"/>
                </a:solidFill>
              </a:rPr>
              <a:t>CS3006 - Spring 2023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E1426E4D-2F12-42DC-9E77-4F2E38723F64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15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8939" y="6135089"/>
            <a:ext cx="1289841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9842B68-1881-45F0-8AC9-B5819EEE380F}" type="datetime1">
              <a:rPr lang="en-US" altLang="en-US" smtClean="0">
                <a:solidFill>
                  <a:srgbClr val="000000"/>
                </a:solidFill>
              </a:rPr>
              <a:t>1/23/2025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1077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>
                <a:solidFill>
                  <a:srgbClr val="000000"/>
                </a:solidFill>
              </a:rPr>
              <a:t>CS3006 - Spring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831C2B2F-CAD7-4A58-95D8-FC9D9FD692D2}" type="slidenum">
              <a:rPr lang="en-US" altLang="en-US" smtClean="0">
                <a:solidFill>
                  <a:srgbClr val="000000"/>
                </a:solidFill>
                <a:cs typeface="Arial" panose="020B0604020202020204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727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F81819F9-8CAC-4A6C-8F06-0482027F9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9796" y="1864865"/>
            <a:ext cx="6098663" cy="226278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 dirty="0"/>
              <a:t>CS3006 – Parallel and Distributed Computing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29796" y="4127644"/>
            <a:ext cx="6098663" cy="112628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buFont typeface="Wingdings 3" charset="2"/>
              <a:buChar char=""/>
            </a:pPr>
            <a:r>
              <a:rPr lang="en-US" sz="1100" dirty="0"/>
              <a:t>Lecture # 01</a:t>
            </a:r>
          </a:p>
          <a:p>
            <a:pPr>
              <a:lnSpc>
                <a:spcPct val="90000"/>
              </a:lnSpc>
              <a:buFont typeface="Wingdings 3" charset="2"/>
              <a:buChar char=""/>
            </a:pPr>
            <a:r>
              <a:rPr lang="en-US" sz="1100" dirty="0"/>
              <a:t>Spring 2023</a:t>
            </a:r>
          </a:p>
          <a:p>
            <a:pPr>
              <a:lnSpc>
                <a:spcPct val="90000"/>
              </a:lnSpc>
              <a:buFont typeface="Wingdings 3" charset="2"/>
              <a:buChar char=""/>
            </a:pPr>
            <a:r>
              <a:rPr lang="en-US" sz="1100" dirty="0"/>
              <a:t>FAST – NUCES, Faisalabad Campus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A98CC08-AEC2-4E8F-8F52-0F5C6372D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3863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D1545E6-EB3C-4478-A661-A2CA963F1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228600"/>
            <a:ext cx="2138628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68" name="Freeform 11">
              <a:extLst>
                <a:ext uri="{FF2B5EF4-FFF2-40B4-BE49-F238E27FC236}">
                  <a16:creationId xmlns:a16="http://schemas.microsoft.com/office/drawing/2014/main" id="{B2E5B960-0C5D-4F77-8E9F-9F3D883D8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12">
              <a:extLst>
                <a:ext uri="{FF2B5EF4-FFF2-40B4-BE49-F238E27FC236}">
                  <a16:creationId xmlns:a16="http://schemas.microsoft.com/office/drawing/2014/main" id="{258E44FC-92AD-43A0-BB05-DB268C82D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id="{C63D3083-A56C-4199-8DE0-63C8BE9ED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id="{C7CD3581-635D-438F-A64F-68404E7AE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id="{AD6904C0-211C-41A2-BDB8-3B07C90BB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16">
              <a:extLst>
                <a:ext uri="{FF2B5EF4-FFF2-40B4-BE49-F238E27FC236}">
                  <a16:creationId xmlns:a16="http://schemas.microsoft.com/office/drawing/2014/main" id="{B0837DA6-CAF9-4E78-A39E-6358EDE2B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17">
              <a:extLst>
                <a:ext uri="{FF2B5EF4-FFF2-40B4-BE49-F238E27FC236}">
                  <a16:creationId xmlns:a16="http://schemas.microsoft.com/office/drawing/2014/main" id="{0A99DD7D-3AB3-471E-842F-8AFEA09D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18">
              <a:extLst>
                <a:ext uri="{FF2B5EF4-FFF2-40B4-BE49-F238E27FC236}">
                  <a16:creationId xmlns:a16="http://schemas.microsoft.com/office/drawing/2014/main" id="{9C70B0D4-92FE-478F-86BD-93BA2C4DF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9">
              <a:extLst>
                <a:ext uri="{FF2B5EF4-FFF2-40B4-BE49-F238E27FC236}">
                  <a16:creationId xmlns:a16="http://schemas.microsoft.com/office/drawing/2014/main" id="{C9156BE6-11D4-4696-9E3F-C325BFAC81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20">
              <a:extLst>
                <a:ext uri="{FF2B5EF4-FFF2-40B4-BE49-F238E27FC236}">
                  <a16:creationId xmlns:a16="http://schemas.microsoft.com/office/drawing/2014/main" id="{4E667226-1D20-4A9D-BBE3-AC17EA436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21">
              <a:extLst>
                <a:ext uri="{FF2B5EF4-FFF2-40B4-BE49-F238E27FC236}">
                  <a16:creationId xmlns:a16="http://schemas.microsoft.com/office/drawing/2014/main" id="{2F87E3B6-5202-4434-9B26-42B46774F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22">
              <a:extLst>
                <a:ext uri="{FF2B5EF4-FFF2-40B4-BE49-F238E27FC236}">
                  <a16:creationId xmlns:a16="http://schemas.microsoft.com/office/drawing/2014/main" id="{AEA5E85F-F1F4-40E4-A62C-95324F674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0A75861-F6C5-44A9-B161-B03701CBD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786"/>
            <a:ext cx="176750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82" name="Freeform 27">
              <a:extLst>
                <a:ext uri="{FF2B5EF4-FFF2-40B4-BE49-F238E27FC236}">
                  <a16:creationId xmlns:a16="http://schemas.microsoft.com/office/drawing/2014/main" id="{72EE642D-4F69-47C0-99BA-CE43503573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28">
              <a:extLst>
                <a:ext uri="{FF2B5EF4-FFF2-40B4-BE49-F238E27FC236}">
                  <a16:creationId xmlns:a16="http://schemas.microsoft.com/office/drawing/2014/main" id="{26178CE4-DA2D-46EA-AB8D-341C5AC56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29">
              <a:extLst>
                <a:ext uri="{FF2B5EF4-FFF2-40B4-BE49-F238E27FC236}">
                  <a16:creationId xmlns:a16="http://schemas.microsoft.com/office/drawing/2014/main" id="{698E9F53-8381-4FA5-A510-846925D24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30">
              <a:extLst>
                <a:ext uri="{FF2B5EF4-FFF2-40B4-BE49-F238E27FC236}">
                  <a16:creationId xmlns:a16="http://schemas.microsoft.com/office/drawing/2014/main" id="{B13CE284-F21E-411B-BB8E-9C03B853C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31">
              <a:extLst>
                <a:ext uri="{FF2B5EF4-FFF2-40B4-BE49-F238E27FC236}">
                  <a16:creationId xmlns:a16="http://schemas.microsoft.com/office/drawing/2014/main" id="{23DF4578-4703-437C-A797-2A2D0CEE5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32">
              <a:extLst>
                <a:ext uri="{FF2B5EF4-FFF2-40B4-BE49-F238E27FC236}">
                  <a16:creationId xmlns:a16="http://schemas.microsoft.com/office/drawing/2014/main" id="{F878F330-AF64-4F8F-88FD-A4A408D6D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33">
              <a:extLst>
                <a:ext uri="{FF2B5EF4-FFF2-40B4-BE49-F238E27FC236}">
                  <a16:creationId xmlns:a16="http://schemas.microsoft.com/office/drawing/2014/main" id="{AC9B00BF-4FB7-42FA-BBBD-7DB54ED3F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34">
              <a:extLst>
                <a:ext uri="{FF2B5EF4-FFF2-40B4-BE49-F238E27FC236}">
                  <a16:creationId xmlns:a16="http://schemas.microsoft.com/office/drawing/2014/main" id="{BD3D64CA-2AAD-4609-8DAA-3EAD4609A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35">
              <a:extLst>
                <a:ext uri="{FF2B5EF4-FFF2-40B4-BE49-F238E27FC236}">
                  <a16:creationId xmlns:a16="http://schemas.microsoft.com/office/drawing/2014/main" id="{C669E05A-8550-4E91-B29E-E1912228E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36">
              <a:extLst>
                <a:ext uri="{FF2B5EF4-FFF2-40B4-BE49-F238E27FC236}">
                  <a16:creationId xmlns:a16="http://schemas.microsoft.com/office/drawing/2014/main" id="{F8C1FD53-1E8F-46CA-BC2D-FCEC4DAE0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37">
              <a:extLst>
                <a:ext uri="{FF2B5EF4-FFF2-40B4-BE49-F238E27FC236}">
                  <a16:creationId xmlns:a16="http://schemas.microsoft.com/office/drawing/2014/main" id="{CC97A31F-CFDE-4EA3-98F1-13FDD16702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38">
              <a:extLst>
                <a:ext uri="{FF2B5EF4-FFF2-40B4-BE49-F238E27FC236}">
                  <a16:creationId xmlns:a16="http://schemas.microsoft.com/office/drawing/2014/main" id="{9E1540E7-E6C3-4907-B70A-B17568365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5" name="Freeform 11">
            <a:extLst>
              <a:ext uri="{FF2B5EF4-FFF2-40B4-BE49-F238E27FC236}">
                <a16:creationId xmlns:a16="http://schemas.microsoft.com/office/drawing/2014/main" id="{1310EFE2-B91D-47E7-B117-C2A802800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19" y="3411452"/>
            <a:ext cx="823645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698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06437-338C-4FF9-A5E9-0C3063ADF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System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65078B-AFF0-4280-AF0F-F6FA156A6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CS3006 - Spring 2023</a:t>
            </a: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000E57-63F8-4C9A-BF0E-8D4CAE008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498-1756-4FAA-884D-721A5EF92E83}" type="slidenum">
              <a:rPr lang="en-US" altLang="en-US" smtClean="0"/>
              <a:pPr/>
              <a:t>10</a:t>
            </a:fld>
            <a:endParaRPr lang="en-US" alt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3303410-A30E-4170-8528-17992303C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400" y="1502729"/>
            <a:ext cx="8733369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619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06437-338C-4FF9-A5E9-0C3063ADF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System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65078B-AFF0-4280-AF0F-F6FA156A6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CS3006 - Spring 2023</a:t>
            </a: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000E57-63F8-4C9A-BF0E-8D4CAE008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498-1756-4FAA-884D-721A5EF92E83}" type="slidenum">
              <a:rPr lang="en-US" altLang="en-US" smtClean="0"/>
              <a:pPr/>
              <a:t>11</a:t>
            </a:fld>
            <a:endParaRPr lang="en-US" alt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16A1F09-4002-4343-A61F-703E7E07DD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218" y="1391905"/>
            <a:ext cx="8323551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02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06437-338C-4FF9-A5E9-0C3063ADF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Parallel Computing?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65078B-AFF0-4280-AF0F-F6FA156A6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CS3006 - Spring 2023</a:t>
            </a: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000E57-63F8-4C9A-BF0E-8D4CAE008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498-1756-4FAA-884D-721A5EF92E83}" type="slidenum">
              <a:rPr lang="en-US" altLang="en-US" smtClean="0"/>
              <a:pPr/>
              <a:t>12</a:t>
            </a:fld>
            <a:endParaRPr lang="en-US" alt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4C5C49F-E34A-4434-8FC4-E318B0D23E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200" y="1363851"/>
            <a:ext cx="8323263" cy="476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69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06437-338C-4FF9-A5E9-0C3063ADF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Parallel Computing?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65078B-AFF0-4280-AF0F-F6FA156A6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CS3006 - Spring 2023</a:t>
            </a: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000E57-63F8-4C9A-BF0E-8D4CAE008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498-1756-4FAA-884D-721A5EF92E83}" type="slidenum">
              <a:rPr lang="en-US" altLang="en-US" smtClean="0"/>
              <a:pPr/>
              <a:t>13</a:t>
            </a:fld>
            <a:endParaRPr lang="en-US" alt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4915E94-6000-4418-A283-41057E5662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200" y="1147758"/>
            <a:ext cx="8323263" cy="254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781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06437-338C-4FF9-A5E9-0C3063ADF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Parallel Computing?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65078B-AFF0-4280-AF0F-F6FA156A6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CS3006 - Spring 2023</a:t>
            </a: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000E57-63F8-4C9A-BF0E-8D4CAE008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498-1756-4FAA-884D-721A5EF92E83}" type="slidenum">
              <a:rPr lang="en-US" altLang="en-US" smtClean="0"/>
              <a:pPr/>
              <a:t>14</a:t>
            </a:fld>
            <a:endParaRPr lang="en-US" alt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98DAD56-94C1-4644-AEF9-065C5C49EE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218" y="1147757"/>
            <a:ext cx="8323263" cy="376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31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06437-338C-4FF9-A5E9-0C3063ADF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Parallel Computing?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65078B-AFF0-4280-AF0F-F6FA156A6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CS3006 - Spring 2023</a:t>
            </a: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000E57-63F8-4C9A-BF0E-8D4CAE008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498-1756-4FAA-884D-721A5EF92E83}" type="slidenum">
              <a:rPr lang="en-US" altLang="en-US" smtClean="0"/>
              <a:pPr/>
              <a:t>15</a:t>
            </a:fld>
            <a:endParaRPr lang="en-US" alt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4F8F482-8284-4677-95E7-95EF43735B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200" y="1147757"/>
            <a:ext cx="8323263" cy="517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20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06437-338C-4FF9-A5E9-0C3063ADF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Computing vs Distributed Computing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65078B-AFF0-4280-AF0F-F6FA156A6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CS3006 - Spring 2023</a:t>
            </a: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000E57-63F8-4C9A-BF0E-8D4CAE008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498-1756-4FAA-884D-721A5EF92E83}" type="slidenum">
              <a:rPr lang="en-US" altLang="en-US" smtClean="0"/>
              <a:pPr/>
              <a:t>16</a:t>
            </a:fld>
            <a:endParaRPr lang="en-US" alt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E8A504B-8ADB-4408-A3FD-42C548239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200" y="1147758"/>
            <a:ext cx="8323263" cy="24724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F4E78C-AA48-4DBA-9B79-FDC116B94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410" y="3496235"/>
            <a:ext cx="8197554" cy="268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42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17DD2-6CFC-4D0B-BAA3-DEB0B62F4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to use Parallel Computing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F76D3D-57D4-45B0-B942-C0135672F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253" y="1694073"/>
            <a:ext cx="7997516" cy="253696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FF9C6-E515-48E0-9CE7-F579DFA57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CS3006 - Spring 2023</a:t>
            </a: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07A057-7779-441B-9A0A-097C70CF6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498-1756-4FAA-884D-721A5EF92E83}" type="slidenum">
              <a:rPr lang="en-US" altLang="en-US" smtClean="0"/>
              <a:pPr/>
              <a:t>17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58574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CD25866-F15D-40A4-AEC5-47C044637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228600"/>
            <a:ext cx="2138628" cy="6638625"/>
            <a:chOff x="2487613" y="285750"/>
            <a:chExt cx="2428875" cy="5654676"/>
          </a:xfrm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DCB8E995-36E8-40B6-82D4-F52DE2987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DF54AEB5-68B5-46AE-B8F0-EEBE5DFED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E3F708CB-F094-4EE7-8AD5-A462F1DF8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ECFCFB22-E8B5-4FAC-A354-E7E0CE6F2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ED1DB3B4-A6DC-476F-986E-DF361EE84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4EE13DFA-3489-4DE6-9154-34D9CB400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5CD12D51-F9A8-4CC9-B9C9-206EAFD8C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266B326C-1178-40F9-A265-6067D363B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12F3B319-F00B-4755-BC54-95511E21D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3079D7BD-8A3F-47F6-8407-D9DA96FF3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1F97C31C-8585-43FB-924B-8ADD65123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A33E1C89-7E74-49BF-A5D1-9A352ED03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C4A17ED-96AA-44A6-A050-E1A7A1CDD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786"/>
            <a:ext cx="1767505" cy="6854040"/>
            <a:chOff x="6627813" y="194833"/>
            <a:chExt cx="1952625" cy="5678918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FBB2A87E-3E24-4A6F-9FD8-0F1436D4D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257F945B-2AA3-4328-BFF5-20DE64011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E1A7230F-6A6F-403C-9D83-7176E2852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E33E315A-9CB0-460E-A8B7-0A064BBFA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22CAAD33-CFAD-4E61-82AE-0C6F83853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1A20E13C-2540-4000-A13B-8F781100E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51EF0A01-E03D-448B-B12E-D5BFC6D0D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58286A03-168E-477B-8876-2C53E4950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3DFFC705-1899-4E4C-AE76-F85BAF2F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01C9598D-BDF6-4A24-83B6-4DCA4D134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950C8213-67CD-4DEF-AA44-8BB310139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2016FE1D-E3EB-4CF6-809B-159872CC7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CE6C63DC-BAE4-42B6-8FDF-F6467C2D2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" name="Freeform 6">
            <a:extLst>
              <a:ext uri="{FF2B5EF4-FFF2-40B4-BE49-F238E27FC236}">
                <a16:creationId xmlns:a16="http://schemas.microsoft.com/office/drawing/2014/main" id="{5BD23F8E-2E78-4C84-8EFB-FE6C8ACB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308489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F81819F9-8CAC-4A6C-8F06-0482027F9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138618" y="2654877"/>
            <a:ext cx="6899398" cy="98184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 dirty="0"/>
              <a:t>Motivating Parallelism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A98CC08-AEC2-4E8F-8F52-0F5C6372D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3863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D1545E6-EB3C-4478-A661-A2CA963F1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228600"/>
            <a:ext cx="2138628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B2E5B960-0C5D-4F77-8E9F-9F3D883D8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258E44FC-92AD-43A0-BB05-DB268C82D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3">
              <a:extLst>
                <a:ext uri="{FF2B5EF4-FFF2-40B4-BE49-F238E27FC236}">
                  <a16:creationId xmlns:a16="http://schemas.microsoft.com/office/drawing/2014/main" id="{C63D3083-A56C-4199-8DE0-63C8BE9ED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4">
              <a:extLst>
                <a:ext uri="{FF2B5EF4-FFF2-40B4-BE49-F238E27FC236}">
                  <a16:creationId xmlns:a16="http://schemas.microsoft.com/office/drawing/2014/main" id="{C7CD3581-635D-438F-A64F-68404E7AE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5">
              <a:extLst>
                <a:ext uri="{FF2B5EF4-FFF2-40B4-BE49-F238E27FC236}">
                  <a16:creationId xmlns:a16="http://schemas.microsoft.com/office/drawing/2014/main" id="{AD6904C0-211C-41A2-BDB8-3B07C90BB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B0837DA6-CAF9-4E78-A39E-6358EDE2B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17">
              <a:extLst>
                <a:ext uri="{FF2B5EF4-FFF2-40B4-BE49-F238E27FC236}">
                  <a16:creationId xmlns:a16="http://schemas.microsoft.com/office/drawing/2014/main" id="{0A99DD7D-3AB3-471E-842F-8AFEA09D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18">
              <a:extLst>
                <a:ext uri="{FF2B5EF4-FFF2-40B4-BE49-F238E27FC236}">
                  <a16:creationId xmlns:a16="http://schemas.microsoft.com/office/drawing/2014/main" id="{9C70B0D4-92FE-478F-86BD-93BA2C4DF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19">
              <a:extLst>
                <a:ext uri="{FF2B5EF4-FFF2-40B4-BE49-F238E27FC236}">
                  <a16:creationId xmlns:a16="http://schemas.microsoft.com/office/drawing/2014/main" id="{C9156BE6-11D4-4696-9E3F-C325BFAC81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20">
              <a:extLst>
                <a:ext uri="{FF2B5EF4-FFF2-40B4-BE49-F238E27FC236}">
                  <a16:creationId xmlns:a16="http://schemas.microsoft.com/office/drawing/2014/main" id="{4E667226-1D20-4A9D-BBE3-AC17EA436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21">
              <a:extLst>
                <a:ext uri="{FF2B5EF4-FFF2-40B4-BE49-F238E27FC236}">
                  <a16:creationId xmlns:a16="http://schemas.microsoft.com/office/drawing/2014/main" id="{2F87E3B6-5202-4434-9B26-42B46774F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22">
              <a:extLst>
                <a:ext uri="{FF2B5EF4-FFF2-40B4-BE49-F238E27FC236}">
                  <a16:creationId xmlns:a16="http://schemas.microsoft.com/office/drawing/2014/main" id="{AEA5E85F-F1F4-40E4-A62C-95324F674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0A75861-F6C5-44A9-B161-B03701CBD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786"/>
            <a:ext cx="176750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63" name="Freeform 27">
              <a:extLst>
                <a:ext uri="{FF2B5EF4-FFF2-40B4-BE49-F238E27FC236}">
                  <a16:creationId xmlns:a16="http://schemas.microsoft.com/office/drawing/2014/main" id="{72EE642D-4F69-47C0-99BA-CE43503573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28">
              <a:extLst>
                <a:ext uri="{FF2B5EF4-FFF2-40B4-BE49-F238E27FC236}">
                  <a16:creationId xmlns:a16="http://schemas.microsoft.com/office/drawing/2014/main" id="{26178CE4-DA2D-46EA-AB8D-341C5AC56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29">
              <a:extLst>
                <a:ext uri="{FF2B5EF4-FFF2-40B4-BE49-F238E27FC236}">
                  <a16:creationId xmlns:a16="http://schemas.microsoft.com/office/drawing/2014/main" id="{698E9F53-8381-4FA5-A510-846925D24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30">
              <a:extLst>
                <a:ext uri="{FF2B5EF4-FFF2-40B4-BE49-F238E27FC236}">
                  <a16:creationId xmlns:a16="http://schemas.microsoft.com/office/drawing/2014/main" id="{B13CE284-F21E-411B-BB8E-9C03B853C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31">
              <a:extLst>
                <a:ext uri="{FF2B5EF4-FFF2-40B4-BE49-F238E27FC236}">
                  <a16:creationId xmlns:a16="http://schemas.microsoft.com/office/drawing/2014/main" id="{23DF4578-4703-437C-A797-2A2D0CEE5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32">
              <a:extLst>
                <a:ext uri="{FF2B5EF4-FFF2-40B4-BE49-F238E27FC236}">
                  <a16:creationId xmlns:a16="http://schemas.microsoft.com/office/drawing/2014/main" id="{F878F330-AF64-4F8F-88FD-A4A408D6D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33">
              <a:extLst>
                <a:ext uri="{FF2B5EF4-FFF2-40B4-BE49-F238E27FC236}">
                  <a16:creationId xmlns:a16="http://schemas.microsoft.com/office/drawing/2014/main" id="{AC9B00BF-4FB7-42FA-BBBD-7DB54ED3F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34">
              <a:extLst>
                <a:ext uri="{FF2B5EF4-FFF2-40B4-BE49-F238E27FC236}">
                  <a16:creationId xmlns:a16="http://schemas.microsoft.com/office/drawing/2014/main" id="{BD3D64CA-2AAD-4609-8DAA-3EAD4609A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35">
              <a:extLst>
                <a:ext uri="{FF2B5EF4-FFF2-40B4-BE49-F238E27FC236}">
                  <a16:creationId xmlns:a16="http://schemas.microsoft.com/office/drawing/2014/main" id="{C669E05A-8550-4E91-B29E-E1912228E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36">
              <a:extLst>
                <a:ext uri="{FF2B5EF4-FFF2-40B4-BE49-F238E27FC236}">
                  <a16:creationId xmlns:a16="http://schemas.microsoft.com/office/drawing/2014/main" id="{F8C1FD53-1E8F-46CA-BC2D-FCEC4DAE0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37">
              <a:extLst>
                <a:ext uri="{FF2B5EF4-FFF2-40B4-BE49-F238E27FC236}">
                  <a16:creationId xmlns:a16="http://schemas.microsoft.com/office/drawing/2014/main" id="{CC97A31F-CFDE-4EA3-98F1-13FDD16702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38">
              <a:extLst>
                <a:ext uri="{FF2B5EF4-FFF2-40B4-BE49-F238E27FC236}">
                  <a16:creationId xmlns:a16="http://schemas.microsoft.com/office/drawing/2014/main" id="{9E1540E7-E6C3-4907-B70A-B17568365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6" name="Freeform 11">
            <a:extLst>
              <a:ext uri="{FF2B5EF4-FFF2-40B4-BE49-F238E27FC236}">
                <a16:creationId xmlns:a16="http://schemas.microsoft.com/office/drawing/2014/main" id="{1310EFE2-B91D-47E7-B117-C2A802800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19" y="3411452"/>
            <a:ext cx="823645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945" y="3485923"/>
            <a:ext cx="5848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fld id="{C50AD498-1756-4FAA-884D-721A5EF92E83}" type="slidenum">
              <a:rPr lang="en-US" altLang="en-US" sz="1900" kern="1200" dirty="0">
                <a:solidFill>
                  <a:srgbClr val="FEFFFF"/>
                </a:solidFill>
                <a:latin typeface="+mn-lt"/>
                <a:ea typeface="+mn-ea"/>
                <a:cs typeface="+mn-cs"/>
              </a:rPr>
              <a:pPr defTabSz="457200">
                <a:lnSpc>
                  <a:spcPct val="90000"/>
                </a:lnSpc>
                <a:spcAft>
                  <a:spcPts val="600"/>
                </a:spcAft>
              </a:pPr>
              <a:t>18</a:t>
            </a:fld>
            <a:endParaRPr lang="en-US" altLang="en-US" sz="1900" kern="1200" dirty="0">
              <a:solidFill>
                <a:srgbClr val="FE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29796" y="6135808"/>
            <a:ext cx="51271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  <a:defRPr/>
            </a:pPr>
            <a:r>
              <a:rPr lang="en-US" alt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CS3006 - Spring 2023</a:t>
            </a:r>
          </a:p>
        </p:txBody>
      </p:sp>
    </p:spTree>
    <p:extLst>
      <p:ext uri="{BB962C8B-B14F-4D97-AF65-F5344CB8AC3E}">
        <p14:creationId xmlns:p14="http://schemas.microsoft.com/office/powerpoint/2010/main" val="2362100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Motivating 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12" y="1280277"/>
            <a:ext cx="9025858" cy="4987331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Developing parallel hardware and software has traditionally been time and effort intensive</a:t>
            </a:r>
            <a:r>
              <a:rPr lang="en-US" altLang="en-US" dirty="0"/>
              <a:t>. </a:t>
            </a:r>
          </a:p>
          <a:p>
            <a:pPr algn="just">
              <a:buNone/>
            </a:pPr>
            <a:endParaRPr lang="en-US" altLang="en-US" sz="1050" dirty="0"/>
          </a:p>
          <a:p>
            <a:pPr algn="just"/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If one is to view this in the context of rapidly improving uniprocessor speeds, one is tempted to question the need for parallel computing. </a:t>
            </a:r>
          </a:p>
          <a:p>
            <a:pPr algn="just">
              <a:buNone/>
            </a:pPr>
            <a:endParaRPr lang="en-US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/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Latest trends in hardware design indicate that </a:t>
            </a:r>
            <a:r>
              <a:rPr lang="en-US" alt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uni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-processors may not be able to sustain the rate of </a:t>
            </a:r>
            <a:r>
              <a:rPr lang="en-US" altLang="en-US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realizable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performance increments in the future . </a:t>
            </a:r>
          </a:p>
          <a:p>
            <a:pPr algn="just">
              <a:buNone/>
            </a:pPr>
            <a:endParaRPr lang="en-US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/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This is the result of a number of fundamental physical and computational limitations. </a:t>
            </a:r>
          </a:p>
          <a:p>
            <a:pPr algn="just">
              <a:buNone/>
            </a:pPr>
            <a:endParaRPr lang="en-US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/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emergence of standardized parallel programming environments, libraries, and hardware have significantly reduced time to develop (parallel) solution.</a:t>
            </a:r>
          </a:p>
          <a:p>
            <a:pPr algn="just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498-1756-4FAA-884D-721A5EF92E83}" type="slidenum">
              <a:rPr lang="en-US" altLang="en-US" smtClean="0"/>
              <a:pPr/>
              <a:t>19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92A8B-6D4E-427F-BB5A-12739D708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solidFill>
                  <a:srgbClr val="000000"/>
                </a:solidFill>
              </a:rPr>
              <a:t>CS3006 - Spring 2023</a:t>
            </a:r>
          </a:p>
        </p:txBody>
      </p:sp>
    </p:spTree>
    <p:extLst>
      <p:ext uri="{BB962C8B-B14F-4D97-AF65-F5344CB8AC3E}">
        <p14:creationId xmlns:p14="http://schemas.microsoft.com/office/powerpoint/2010/main" val="144634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b="1" dirty="0"/>
              <a:t>Introduction to Parallel and Distributed Computing</a:t>
            </a:r>
          </a:p>
          <a:p>
            <a:endParaRPr lang="en-US" altLang="en-US" b="1" dirty="0"/>
          </a:p>
          <a:p>
            <a:r>
              <a:rPr lang="en-US" altLang="en-US" b="1" dirty="0"/>
              <a:t>Motivating Parallelism </a:t>
            </a:r>
          </a:p>
          <a:p>
            <a:pPr algn="just"/>
            <a:endParaRPr lang="en-US" b="1" dirty="0"/>
          </a:p>
          <a:p>
            <a:pPr algn="just"/>
            <a:r>
              <a:rPr lang="en-US" b="1" dirty="0"/>
              <a:t>Computing vs Systems</a:t>
            </a:r>
          </a:p>
          <a:p>
            <a:pPr algn="just"/>
            <a:endParaRPr lang="en-US" b="1" dirty="0"/>
          </a:p>
          <a:p>
            <a:pPr algn="just"/>
            <a:r>
              <a:rPr lang="en-US" b="1" dirty="0"/>
              <a:t>Parallel vs Distributed Computing</a:t>
            </a:r>
          </a:p>
          <a:p>
            <a:pPr algn="just"/>
            <a:endParaRPr lang="en-US" b="1" dirty="0"/>
          </a:p>
          <a:p>
            <a:pPr algn="just"/>
            <a:r>
              <a:rPr lang="en-US" altLang="en-US" b="1" dirty="0"/>
              <a:t>Practical Applications of P&amp;D Computing</a:t>
            </a:r>
          </a:p>
          <a:p>
            <a:pPr algn="just"/>
            <a:endParaRPr lang="en-US" altLang="en-US" b="1" dirty="0"/>
          </a:p>
          <a:p>
            <a:pPr algn="just"/>
            <a:r>
              <a:rPr lang="en-US" altLang="en-US" b="1" dirty="0"/>
              <a:t>Organization and Contents of the Course</a:t>
            </a:r>
            <a:r>
              <a:rPr lang="en-US" altLang="en-US" dirty="0"/>
              <a:t> </a:t>
            </a:r>
          </a:p>
          <a:p>
            <a:pPr marL="0" indent="0" algn="just">
              <a:buNone/>
            </a:pPr>
            <a:endParaRPr lang="en-US" altLang="en-US" b="1" dirty="0"/>
          </a:p>
          <a:p>
            <a:pPr algn="just"/>
            <a:endParaRPr lang="en-US" b="1" dirty="0"/>
          </a:p>
          <a:p>
            <a:pPr algn="just"/>
            <a:endParaRPr lang="en-US" b="1" dirty="0"/>
          </a:p>
          <a:p>
            <a:pPr algn="just"/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498-1756-4FAA-884D-721A5EF92E83}" type="slidenum">
              <a:rPr lang="en-US" altLang="en-US" smtClean="0"/>
              <a:pPr/>
              <a:t>2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F63E9-91E2-4978-A1B1-A1CFC3EBC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solidFill>
                  <a:srgbClr val="000000"/>
                </a:solidFill>
              </a:rPr>
              <a:t>CS3006 - Spring 2023</a:t>
            </a:r>
          </a:p>
        </p:txBody>
      </p:sp>
    </p:spTree>
    <p:extLst>
      <p:ext uri="{BB962C8B-B14F-4D97-AF65-F5344CB8AC3E}">
        <p14:creationId xmlns:p14="http://schemas.microsoft.com/office/powerpoint/2010/main" val="3579250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AE10E-99D9-EF2D-B8C4-261516371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parallelism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E320A-A200-8B0C-FE35-4758DF992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Advances in Microprocessor technology.</a:t>
            </a:r>
          </a:p>
          <a:p>
            <a:r>
              <a:rPr lang="en-US" dirty="0"/>
              <a:t>Clock rate 40 MHz -&gt; 2.0GHz</a:t>
            </a:r>
          </a:p>
          <a:p>
            <a:r>
              <a:rPr lang="en-US" dirty="0"/>
              <a:t>Processors capable to run multiple instructions in same cycle</a:t>
            </a:r>
          </a:p>
          <a:p>
            <a:r>
              <a:rPr lang="en-US" dirty="0"/>
              <a:t>Cycles per instructions have increased</a:t>
            </a:r>
          </a:p>
          <a:p>
            <a:r>
              <a:rPr lang="en-US" dirty="0"/>
              <a:t>All of this results in peak floating point operations per second (FLOPS)</a:t>
            </a:r>
          </a:p>
          <a:p>
            <a:r>
              <a:rPr lang="en-US" dirty="0"/>
              <a:t>Ability of memory systems to feed data to processes.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FA53A4-36F1-4352-D880-5F8E64573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solidFill>
                  <a:srgbClr val="000000"/>
                </a:solidFill>
              </a:rPr>
              <a:t>CS3006 - Spring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43144-7B8C-9BB8-B915-D01DDA8C5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498-1756-4FAA-884D-721A5EF92E83}" type="slidenum">
              <a:rPr lang="en-US" altLang="en-US" smtClean="0"/>
              <a:pPr/>
              <a:t>20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87194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AE10E-99D9-EF2D-B8C4-261516371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parallelism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E320A-A200-8B0C-FE35-4758DF992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Concurrency is one solution but results in problems like </a:t>
            </a:r>
            <a:r>
              <a:rPr lang="en-US" b="1" dirty="0"/>
              <a:t>multiplicity of data paths, increased access to storage elements, scalable performance  and lower costs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FA53A4-36F1-4352-D880-5F8E64573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solidFill>
                  <a:srgbClr val="000000"/>
                </a:solidFill>
              </a:rPr>
              <a:t>CS3006 - Spring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43144-7B8C-9BB8-B915-D01DDA8C5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498-1756-4FAA-884D-721A5EF92E83}" type="slidenum">
              <a:rPr lang="en-US" altLang="en-US" smtClean="0"/>
              <a:pPr/>
              <a:t>21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44969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Motivating 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12" y="1280277"/>
            <a:ext cx="9025858" cy="498733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Moore’s Law </a:t>
            </a:r>
          </a:p>
          <a:p>
            <a:pPr algn="just"/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Proposed by </a:t>
            </a:r>
            <a:r>
              <a:rPr lang="en-US" alt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Gorden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E. Moore in 1965 and revised in 1975</a:t>
            </a:r>
            <a:r>
              <a:rPr lang="en-US" altLang="en-US" dirty="0"/>
              <a:t>.</a:t>
            </a:r>
          </a:p>
          <a:p>
            <a:pPr algn="just"/>
            <a:endParaRPr lang="en-US" altLang="en-US" dirty="0"/>
          </a:p>
          <a:p>
            <a:pPr algn="just"/>
            <a:r>
              <a:rPr lang="en-US" altLang="en-US" b="1" dirty="0"/>
              <a:t>It states that [Simplified Version]</a:t>
            </a:r>
            <a:r>
              <a:rPr lang="en-US" altLang="en-US" dirty="0"/>
              <a:t> </a:t>
            </a:r>
          </a:p>
          <a:p>
            <a:pPr marL="0" indent="0" algn="just">
              <a:buNone/>
            </a:pPr>
            <a:r>
              <a:rPr lang="en-US" altLang="en-US" dirty="0"/>
              <a:t>	“Processing speeds, or </a:t>
            </a:r>
            <a:r>
              <a:rPr lang="en-US" dirty="0"/>
              <a:t>overall processing power for 	computers will double every18 months.”</a:t>
            </a:r>
          </a:p>
          <a:p>
            <a:pPr algn="just"/>
            <a:endParaRPr lang="en-US" altLang="en-US" dirty="0"/>
          </a:p>
          <a:p>
            <a:pPr algn="just"/>
            <a:r>
              <a:rPr lang="en-US" altLang="en-US" b="1" dirty="0"/>
              <a:t> A more technically correct interpretation</a:t>
            </a:r>
            <a:r>
              <a:rPr lang="en-US" altLang="en-US" dirty="0"/>
              <a:t> </a:t>
            </a:r>
          </a:p>
          <a:p>
            <a:pPr marL="0" indent="0" algn="just">
              <a:buNone/>
            </a:pPr>
            <a:r>
              <a:rPr lang="en-US" altLang="en-US" dirty="0"/>
              <a:t>	“T</a:t>
            </a:r>
            <a:r>
              <a:rPr lang="en-US" dirty="0"/>
              <a:t>he number of transistors on an affordable CPU would 	double every two years [18 months].”</a:t>
            </a:r>
            <a:endParaRPr lang="en-US" altLang="en-US" dirty="0"/>
          </a:p>
          <a:p>
            <a:pPr algn="just">
              <a:buNone/>
            </a:pPr>
            <a:endParaRPr lang="en-US" altLang="en-US" sz="10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498-1756-4FAA-884D-721A5EF92E83}" type="slidenum">
              <a:rPr lang="en-US" altLang="en-US" smtClean="0"/>
              <a:pPr/>
              <a:t>22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92A8B-6D4E-427F-BB5A-12739D708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solidFill>
                  <a:srgbClr val="000000"/>
                </a:solidFill>
              </a:rPr>
              <a:t>CS3006 - Spring 2023</a:t>
            </a:r>
          </a:p>
        </p:txBody>
      </p:sp>
    </p:spTree>
    <p:extLst>
      <p:ext uri="{BB962C8B-B14F-4D97-AF65-F5344CB8AC3E}">
        <p14:creationId xmlns:p14="http://schemas.microsoft.com/office/powerpoint/2010/main" val="805877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Motivating 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12" y="1280277"/>
            <a:ext cx="9025858" cy="498733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Moore’s Law </a:t>
            </a:r>
          </a:p>
          <a:p>
            <a:pPr algn="just"/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More computational power implicitly means more transistors.</a:t>
            </a:r>
          </a:p>
          <a:p>
            <a:pPr algn="just"/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Then why need second interpretation?</a:t>
            </a:r>
          </a:p>
          <a:p>
            <a:pPr algn="just"/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Let’s have a look on empirical data from 1970 to 2009</a:t>
            </a:r>
          </a:p>
          <a:p>
            <a:pPr lvl="1" algn="just"/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 1970’s (i.e., from 1970 to 1979), processor speeds ranged from 740 </a:t>
            </a:r>
            <a:r>
              <a:rPr lang="en-US" alt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KHz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to 8 Mhz. Difference shows that both the interpretations are correct.</a:t>
            </a:r>
          </a:p>
          <a:p>
            <a:pPr lvl="1" algn="just"/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From 2000 to 2009, Speeds ranged from 1.3 GHz to 2.8 GHz. </a:t>
            </a:r>
          </a:p>
          <a:p>
            <a:pPr lvl="1" algn="just"/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Speed difference is too low but, number of integrated transistors ranged from 37.5 million to </a:t>
            </a:r>
            <a:r>
              <a:rPr lang="en-US" dirty="0"/>
              <a:t>904 million.</a:t>
            </a:r>
          </a:p>
          <a:p>
            <a:pPr lvl="1" algn="just"/>
            <a:r>
              <a:rPr lang="en-US" dirty="0"/>
              <a:t>So, second interpretation is more accurate. </a:t>
            </a:r>
          </a:p>
          <a:p>
            <a:pPr marL="457200" lvl="1" indent="0" algn="just">
              <a:buNone/>
            </a:pPr>
            <a:endParaRPr lang="en-US" dirty="0"/>
          </a:p>
          <a:p>
            <a:pPr lvl="1" algn="just"/>
            <a:endParaRPr lang="en-US" altLang="en-US" dirty="0"/>
          </a:p>
          <a:p>
            <a:pPr algn="just">
              <a:buNone/>
            </a:pPr>
            <a:endParaRPr lang="en-US" altLang="en-US" sz="10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498-1756-4FAA-884D-721A5EF92E83}" type="slidenum">
              <a:rPr lang="en-US" altLang="en-US" smtClean="0"/>
              <a:pPr/>
              <a:t>23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92A8B-6D4E-427F-BB5A-12739D708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solidFill>
                  <a:srgbClr val="000000"/>
                </a:solidFill>
              </a:rPr>
              <a:t>CS3006 - Spring 2023</a:t>
            </a:r>
          </a:p>
        </p:txBody>
      </p:sp>
    </p:spTree>
    <p:extLst>
      <p:ext uri="{BB962C8B-B14F-4D97-AF65-F5344CB8AC3E}">
        <p14:creationId xmlns:p14="http://schemas.microsoft.com/office/powerpoint/2010/main" val="1617616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Motivating 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12" y="1280277"/>
            <a:ext cx="9025858" cy="523223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Moore’s Law </a:t>
            </a:r>
          </a:p>
          <a:p>
            <a:pPr algn="just"/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Why doubling the transistors does not doubles the speed? </a:t>
            </a:r>
          </a:p>
          <a:p>
            <a:pPr lvl="1" algn="just"/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answer is increase in number of transistor per processor is due to multi-core CPU’s.</a:t>
            </a:r>
          </a:p>
          <a:p>
            <a:pPr lvl="1" algn="just"/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It means, to follow Moore’s law,  companies had to:</a:t>
            </a:r>
          </a:p>
          <a:p>
            <a:pPr lvl="2" algn="just"/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Introduce ULSI( ultra  large-scale integrations) </a:t>
            </a:r>
          </a:p>
          <a:p>
            <a:pPr lvl="2" algn="just"/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 multi-core processing era.</a:t>
            </a:r>
          </a:p>
          <a:p>
            <a:pPr algn="just"/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Will Moore’s law hold forever?</a:t>
            </a:r>
          </a:p>
          <a:p>
            <a:pPr lvl="1"/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Adding multiple cores on single chip causes heat issues.</a:t>
            </a:r>
          </a:p>
          <a:p>
            <a:pPr lvl="1"/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Furthermore, increasing the number of cores, may not be able to increase speeds [Due to inter-process interactions].</a:t>
            </a:r>
          </a:p>
          <a:p>
            <a:pPr lvl="1"/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Moreover, transistors would eventually reach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limits of miniaturization at atomic levels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</a:p>
          <a:p>
            <a:pPr lvl="1" algn="just"/>
            <a:endParaRPr lang="en-US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457200" lvl="1" indent="0" algn="just">
              <a:buNone/>
            </a:pPr>
            <a:endParaRPr lang="en-US" dirty="0"/>
          </a:p>
          <a:p>
            <a:pPr lvl="1" algn="just"/>
            <a:endParaRPr lang="en-US" altLang="en-US" dirty="0"/>
          </a:p>
          <a:p>
            <a:pPr algn="just">
              <a:buNone/>
            </a:pPr>
            <a:endParaRPr lang="en-US" altLang="en-US" sz="10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498-1756-4FAA-884D-721A5EF92E83}" type="slidenum">
              <a:rPr lang="en-US" altLang="en-US" smtClean="0"/>
              <a:pPr/>
              <a:t>24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92A8B-6D4E-427F-BB5A-12739D708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solidFill>
                  <a:srgbClr val="000000"/>
                </a:solidFill>
              </a:rPr>
              <a:t>CS3006 - Spring 2023</a:t>
            </a:r>
          </a:p>
        </p:txBody>
      </p:sp>
    </p:spTree>
    <p:extLst>
      <p:ext uri="{BB962C8B-B14F-4D97-AF65-F5344CB8AC3E}">
        <p14:creationId xmlns:p14="http://schemas.microsoft.com/office/powerpoint/2010/main" val="1840017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8A591-6A54-C784-683D-427FDADAB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F0795-38A2-E38E-1883-C9F839D7F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CS3006 - Spring 2023</a:t>
            </a: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B5CFF7-B57F-A1FA-CDDF-0C29E7363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498-1756-4FAA-884D-721A5EF92E83}" type="slidenum">
              <a:rPr lang="en-US" altLang="en-US" smtClean="0"/>
              <a:pPr/>
              <a:t>25</a:t>
            </a:fld>
            <a:endParaRPr lang="en-US" altLang="en-US" dirty="0"/>
          </a:p>
        </p:txBody>
      </p:sp>
      <p:pic>
        <p:nvPicPr>
          <p:cNvPr id="1026" name="Picture 2" descr="1.1.2 Transistor count in logarithm over the years for several Intel processors.">
            <a:extLst>
              <a:ext uri="{FF2B5EF4-FFF2-40B4-BE49-F238E27FC236}">
                <a16:creationId xmlns:a16="http://schemas.microsoft.com/office/drawing/2014/main" id="{0BB67D21-FEBD-A623-1309-2BDC5DC7EB4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995" y="1279525"/>
            <a:ext cx="6927673" cy="498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733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691BD-DC63-EBEB-3906-E27902DE9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B80000"/>
                </a:solidFill>
                <a:effectLst/>
                <a:latin typeface="g_d0_f6"/>
              </a:rPr>
              <a:t>Problems with single “Faster” CPU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EBAEB-DFD3-8A57-9110-C8C183144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i="0" dirty="0">
                <a:solidFill>
                  <a:srgbClr val="000000"/>
                </a:solidFill>
                <a:effectLst/>
                <a:latin typeface="g_d0_f2"/>
              </a:rPr>
              <a:t>Power Consumption:</a:t>
            </a:r>
          </a:p>
          <a:p>
            <a:pPr lvl="1" algn="just">
              <a:lnSpc>
                <a:spcPct val="150000"/>
              </a:lnSpc>
            </a:pPr>
            <a:r>
              <a:rPr lang="en-US" sz="2400" dirty="0"/>
              <a:t>With growing clock-frequencies, consumption increases exponentially </a:t>
            </a:r>
          </a:p>
          <a:p>
            <a:pPr lvl="1" algn="just">
              <a:lnSpc>
                <a:spcPct val="150000"/>
              </a:lnSpc>
            </a:pPr>
            <a:r>
              <a:rPr lang="en-US" sz="2400" b="1" dirty="0"/>
              <a:t>Not possible forever: </a:t>
            </a:r>
            <a:r>
              <a:rPr lang="en-US" sz="2400" dirty="0"/>
              <a:t>A higher frequency processor could have required a whole nuclear reactor to fulfill the energy needs</a:t>
            </a:r>
            <a:endParaRPr lang="en-US" sz="2400" b="1" i="0" dirty="0">
              <a:solidFill>
                <a:srgbClr val="000000"/>
              </a:solidFill>
              <a:effectLst/>
              <a:latin typeface="g_d0_f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CB2310-901D-AFAC-48A1-6F38DBDD9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CS3006 - Spring 2023</a:t>
            </a: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0CDE2F-0266-C11F-2EBC-E7F2B4A9F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498-1756-4FAA-884D-721A5EF92E83}" type="slidenum">
              <a:rPr lang="en-US" altLang="en-US" smtClean="0"/>
              <a:pPr/>
              <a:t>26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3014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691BD-DC63-EBEB-3906-E27902DE9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B80000"/>
                </a:solidFill>
                <a:effectLst/>
                <a:latin typeface="g_d0_f6"/>
              </a:rPr>
              <a:t>Problems with single “Faster” CPU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EBAEB-DFD3-8A57-9110-C8C183144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00000"/>
                </a:solidFill>
                <a:latin typeface="g_d0_f2"/>
              </a:rPr>
              <a:t>Heat Dissipation: </a:t>
            </a:r>
          </a:p>
          <a:p>
            <a:pPr lvl="1" algn="just">
              <a:lnSpc>
                <a:spcPct val="150000"/>
              </a:lnSpc>
            </a:pPr>
            <a:r>
              <a:rPr lang="en-US" sz="2400" dirty="0"/>
              <a:t>With growing clock frequency, more power is consumed → More heat is dissipated..  </a:t>
            </a:r>
          </a:p>
          <a:p>
            <a:pPr lvl="1" algn="just">
              <a:lnSpc>
                <a:spcPct val="150000"/>
              </a:lnSpc>
            </a:pPr>
            <a:r>
              <a:rPr lang="en-US" sz="2400" dirty="0"/>
              <a:t>Keeping processors cool become a problem (with increasing clock frequencies)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CB2310-901D-AFAC-48A1-6F38DBDD9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CS3006 - Spring 2023</a:t>
            </a: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0CDE2F-0266-C11F-2EBC-E7F2B4A9F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498-1756-4FAA-884D-721A5EF92E83}" type="slidenum">
              <a:rPr lang="en-US" altLang="en-US" smtClean="0"/>
              <a:pPr/>
              <a:t>27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33298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691BD-DC63-EBEB-3906-E27902DE9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B80000"/>
                </a:solidFill>
                <a:effectLst/>
                <a:latin typeface="g_d0_f6"/>
              </a:rPr>
              <a:t>Problems with single “Faster” CPU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EBAEB-DFD3-8A57-9110-C8C183144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00000"/>
                </a:solidFill>
                <a:latin typeface="g_d0_f2"/>
              </a:rPr>
              <a:t>Smaller size of transistors:</a:t>
            </a:r>
          </a:p>
          <a:p>
            <a:pPr lvl="1"/>
            <a:r>
              <a:rPr lang="en-US" sz="2400" dirty="0"/>
              <a:t>Fabrication of processors is difficult</a:t>
            </a:r>
          </a:p>
          <a:p>
            <a:r>
              <a:rPr lang="en-US" sz="3200" b="1" dirty="0">
                <a:solidFill>
                  <a:srgbClr val="000000"/>
                </a:solidFill>
                <a:latin typeface="g_d0_f2"/>
              </a:rPr>
              <a:t>Limited memory size:</a:t>
            </a:r>
          </a:p>
          <a:p>
            <a:pPr lvl="1"/>
            <a:r>
              <a:rPr lang="en-US" sz="2400" dirty="0"/>
              <a:t>A single processor has limited internal memory i.e., cache memory L1, L2, registers, etc. </a:t>
            </a:r>
          </a:p>
          <a:p>
            <a:pPr lvl="1"/>
            <a:r>
              <a:rPr lang="en-US" sz="2400" dirty="0"/>
              <a:t>A single processor-based system has limited overall system memory or main memory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CB2310-901D-AFAC-48A1-6F38DBDD9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CS3006 - Spring 2023</a:t>
            </a: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0CDE2F-0266-C11F-2EBC-E7F2B4A9F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498-1756-4FAA-884D-721A5EF92E83}" type="slidenum">
              <a:rPr lang="en-US" altLang="en-US" smtClean="0"/>
              <a:pPr/>
              <a:t>28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47616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Motivating 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12" y="1280277"/>
            <a:ext cx="9025858" cy="523223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Moore’s Law </a:t>
            </a:r>
          </a:p>
          <a:p>
            <a:pPr algn="just"/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So, we must look for efficient parallel software solutions to fulfill our future computational needs.</a:t>
            </a:r>
          </a:p>
          <a:p>
            <a:pPr algn="just"/>
            <a:endParaRPr lang="en-US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/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As stated earlier, number of cores on a single chip also have some restrictions.</a:t>
            </a:r>
          </a:p>
          <a:p>
            <a:pPr algn="just"/>
            <a:endParaRPr lang="en-US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/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Solution[s]?</a:t>
            </a:r>
          </a:p>
          <a:p>
            <a:pPr lvl="1" algn="just"/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Need to find more scalable distributed and hybrid solutions</a:t>
            </a:r>
          </a:p>
          <a:p>
            <a:pPr algn="just"/>
            <a:endParaRPr lang="en-US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/>
            <a:endParaRPr lang="en-US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 algn="just"/>
            <a:endParaRPr lang="en-US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457200" lvl="1" indent="0" algn="just">
              <a:buNone/>
            </a:pPr>
            <a:endParaRPr lang="en-US" dirty="0"/>
          </a:p>
          <a:p>
            <a:pPr lvl="1" algn="just"/>
            <a:endParaRPr lang="en-US" altLang="en-US" dirty="0"/>
          </a:p>
          <a:p>
            <a:pPr algn="just">
              <a:buNone/>
            </a:pPr>
            <a:endParaRPr lang="en-US" altLang="en-US" sz="10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498-1756-4FAA-884D-721A5EF92E83}" type="slidenum">
              <a:rPr lang="en-US" altLang="en-US" smtClean="0"/>
              <a:pPr/>
              <a:t>29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92A8B-6D4E-427F-BB5A-12739D708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solidFill>
                  <a:srgbClr val="000000"/>
                </a:solidFill>
              </a:rPr>
              <a:t>CS3006 - Spring 2023</a:t>
            </a:r>
          </a:p>
        </p:txBody>
      </p:sp>
    </p:spTree>
    <p:extLst>
      <p:ext uri="{BB962C8B-B14F-4D97-AF65-F5344CB8AC3E}">
        <p14:creationId xmlns:p14="http://schemas.microsoft.com/office/powerpoint/2010/main" val="3770010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D1AAA-1FF9-4DCF-855E-CCBD01EF3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9D4222-42A7-4A7A-9581-E4E637040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4289" y="1147758"/>
            <a:ext cx="7919263" cy="398574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1F0195-DC88-42D0-A498-4DB0CDC7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solidFill>
                  <a:srgbClr val="000000"/>
                </a:solidFill>
              </a:rPr>
              <a:t>CS3006 - Spring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B6BB3-D2AF-44A3-AEC7-6A46D157F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498-1756-4FAA-884D-721A5EF92E83}" type="slidenum">
              <a:rPr lang="en-US" altLang="en-US" smtClean="0"/>
              <a:pPr/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606848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Motivating 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12" y="1280277"/>
            <a:ext cx="9025858" cy="5232235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altLang="en-US" b="1" dirty="0"/>
              <a:t>The Memory/Disk Speed Argument </a:t>
            </a:r>
            <a:endParaRPr lang="en-US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/>
            <a:r>
              <a:rPr lang="en-US" altLang="en-US" dirty="0"/>
              <a:t>While clock rates of high-end processors have increased at roughly 40% per year over the past decade, DRAM access times have only improved at the rate of roughly 10% per year over this interval. </a:t>
            </a:r>
          </a:p>
          <a:p>
            <a:pPr algn="just"/>
            <a:r>
              <a:rPr lang="en-US" altLang="en-US" dirty="0"/>
              <a:t>This mismatch in speeds causes significant performance bottlenecks.</a:t>
            </a:r>
          </a:p>
          <a:p>
            <a:pPr algn="just"/>
            <a:r>
              <a:rPr lang="en-US" altLang="en-US" dirty="0"/>
              <a:t>Parallel platforms provide increased bandwidth to the memory system. </a:t>
            </a:r>
          </a:p>
          <a:p>
            <a:pPr algn="just"/>
            <a:r>
              <a:rPr lang="en-US" altLang="en-US" dirty="0"/>
              <a:t>Parallel platforms also provide higher aggregate </a:t>
            </a:r>
            <a:r>
              <a:rPr lang="en-US" altLang="en-US" b="1" dirty="0"/>
              <a:t>caches</a:t>
            </a:r>
            <a:r>
              <a:rPr lang="en-US" altLang="en-US" dirty="0"/>
              <a:t>. </a:t>
            </a:r>
          </a:p>
          <a:p>
            <a:pPr algn="just"/>
            <a:r>
              <a:rPr lang="en-US" altLang="en-US" dirty="0"/>
              <a:t>Some of the fastest growing applications of parallel computing utilize not their raw computational speed, rather their ability to pump data to memory and disk faster. </a:t>
            </a:r>
          </a:p>
          <a:p>
            <a:pPr algn="just"/>
            <a:endParaRPr lang="en-US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/>
            <a:endParaRPr lang="en-US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 algn="just"/>
            <a:endParaRPr lang="en-US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457200" lvl="1" indent="0" algn="just">
              <a:buNone/>
            </a:pPr>
            <a:endParaRPr lang="en-US" dirty="0"/>
          </a:p>
          <a:p>
            <a:pPr lvl="1" algn="just"/>
            <a:endParaRPr lang="en-US" altLang="en-US" dirty="0"/>
          </a:p>
          <a:p>
            <a:pPr algn="just">
              <a:buNone/>
            </a:pPr>
            <a:endParaRPr lang="en-US" altLang="en-US" sz="10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498-1756-4FAA-884D-721A5EF92E83}" type="slidenum">
              <a:rPr lang="en-US" altLang="en-US" smtClean="0"/>
              <a:pPr/>
              <a:t>30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92A8B-6D4E-427F-BB5A-12739D708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solidFill>
                  <a:srgbClr val="000000"/>
                </a:solidFill>
              </a:rPr>
              <a:t>CS3006 - Spring 2023</a:t>
            </a:r>
          </a:p>
        </p:txBody>
      </p:sp>
    </p:spTree>
    <p:extLst>
      <p:ext uri="{BB962C8B-B14F-4D97-AF65-F5344CB8AC3E}">
        <p14:creationId xmlns:p14="http://schemas.microsoft.com/office/powerpoint/2010/main" val="25883993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Parallelism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12" y="1280277"/>
            <a:ext cx="9025858" cy="523223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en-US" b="1" dirty="0"/>
              <a:t>The Data Communication Argument </a:t>
            </a:r>
            <a:endParaRPr lang="en-US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/>
            <a:r>
              <a:rPr lang="en-US" altLang="en-US" dirty="0"/>
              <a:t>As the network evolves, the vision of the Internet as one large computing platform has emerged.</a:t>
            </a:r>
          </a:p>
          <a:p>
            <a:pPr algn="just"/>
            <a:endParaRPr lang="en-US" altLang="en-US" dirty="0"/>
          </a:p>
          <a:p>
            <a:pPr algn="just"/>
            <a:r>
              <a:rPr lang="en-US" altLang="en-US" dirty="0"/>
              <a:t>In many applications like databases and data mining problems, the volume of data is such that they cannot be moved. </a:t>
            </a:r>
          </a:p>
          <a:p>
            <a:pPr algn="just"/>
            <a:endParaRPr lang="en-US" altLang="en-US" dirty="0"/>
          </a:p>
          <a:p>
            <a:pPr algn="just"/>
            <a:r>
              <a:rPr lang="en-US" altLang="en-US" dirty="0"/>
              <a:t>Any analyses on this data must be performed over the network using parallel techniques</a:t>
            </a:r>
            <a:endParaRPr lang="en-US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/>
            <a:endParaRPr lang="en-US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 algn="just"/>
            <a:endParaRPr lang="en-US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457200" lvl="1" indent="0" algn="just">
              <a:buNone/>
            </a:pPr>
            <a:endParaRPr lang="en-US" dirty="0"/>
          </a:p>
          <a:p>
            <a:pPr lvl="1" algn="just"/>
            <a:endParaRPr lang="en-US" altLang="en-US" dirty="0"/>
          </a:p>
          <a:p>
            <a:pPr algn="just">
              <a:buNone/>
            </a:pPr>
            <a:endParaRPr lang="en-US" altLang="en-US" sz="10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498-1756-4FAA-884D-721A5EF92E83}" type="slidenum">
              <a:rPr lang="en-US" altLang="en-US" smtClean="0"/>
              <a:pPr/>
              <a:t>31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92A8B-6D4E-427F-BB5A-12739D708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solidFill>
                  <a:srgbClr val="000000"/>
                </a:solidFill>
              </a:rPr>
              <a:t>CS3006 - Spring 2023</a:t>
            </a:r>
          </a:p>
        </p:txBody>
      </p:sp>
    </p:spTree>
    <p:extLst>
      <p:ext uri="{BB962C8B-B14F-4D97-AF65-F5344CB8AC3E}">
        <p14:creationId xmlns:p14="http://schemas.microsoft.com/office/powerpoint/2010/main" val="35916992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Computing vs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12" y="1280277"/>
            <a:ext cx="9025858" cy="5232235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Distributed Systems</a:t>
            </a:r>
          </a:p>
          <a:p>
            <a:pPr algn="just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 collection of autonomous computers, connected through a network and distribution middleware.</a:t>
            </a:r>
          </a:p>
          <a:p>
            <a:pPr lvl="1" algn="just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This enables computers to coordinate their activities and to share the resources of the system.</a:t>
            </a:r>
          </a:p>
          <a:p>
            <a:pPr lvl="1" algn="just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system is usually perceived as a single, integrated computing facility.</a:t>
            </a:r>
          </a:p>
          <a:p>
            <a:pPr lvl="1" algn="just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Mostly concerned with the hardware-based accelerations</a:t>
            </a:r>
          </a:p>
          <a:p>
            <a:pPr marL="0" indent="0" algn="just">
              <a:buNone/>
            </a:pPr>
            <a:r>
              <a:rPr lang="en-US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Distributed Computing</a:t>
            </a:r>
          </a:p>
          <a:p>
            <a:pPr algn="just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 specific use of distributed systems, to split a large and complex processing into subparts and execute them in parallel, to increase the productivity.</a:t>
            </a:r>
          </a:p>
          <a:p>
            <a:pPr lvl="1" algn="just"/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Computing mainly concerned with software-based accelerations (i.e., designing and implementing algorithms)</a:t>
            </a:r>
          </a:p>
          <a:p>
            <a:pPr marL="0" indent="0" algn="just">
              <a:buNone/>
            </a:pPr>
            <a:endParaRPr lang="en-US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457200" lvl="1" indent="0" algn="just">
              <a:buNone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 algn="just"/>
            <a:endParaRPr lang="en-US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>
              <a:buNone/>
            </a:pPr>
            <a:endParaRPr lang="en-US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498-1756-4FAA-884D-721A5EF92E83}" type="slidenum">
              <a:rPr lang="en-US" altLang="en-US" smtClean="0"/>
              <a:pPr/>
              <a:t>32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92A8B-6D4E-427F-BB5A-12739D708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solidFill>
                  <a:srgbClr val="000000"/>
                </a:solidFill>
              </a:rPr>
              <a:t>CS3006 - Spring 2023</a:t>
            </a:r>
          </a:p>
        </p:txBody>
      </p:sp>
    </p:spTree>
    <p:extLst>
      <p:ext uri="{BB962C8B-B14F-4D97-AF65-F5344CB8AC3E}">
        <p14:creationId xmlns:p14="http://schemas.microsoft.com/office/powerpoint/2010/main" val="42070944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Parallel vs Distributed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12" y="1280277"/>
            <a:ext cx="9025858" cy="523223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Parallel (shared-memory) Computing </a:t>
            </a:r>
          </a:p>
          <a:p>
            <a:pPr algn="just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term is usually used for developing concurrent solutions for following two types of the systems: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Multi-core Architecture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Many core architectures (i.e., GPU’s)</a:t>
            </a:r>
          </a:p>
          <a:p>
            <a:pPr marL="0" indent="0" algn="just">
              <a:buNone/>
            </a:pPr>
            <a:endParaRPr lang="en-US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 algn="just">
              <a:buNone/>
            </a:pPr>
            <a:r>
              <a:rPr lang="en-US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Distributed Computing</a:t>
            </a:r>
          </a:p>
          <a:p>
            <a:pPr algn="just"/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This type of computing is mainly concerned with developing algorithms for the distributed cluster systems.</a:t>
            </a:r>
          </a:p>
          <a:p>
            <a:pPr algn="just"/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Here distributed means a geographical distance between the computers without any shared-Memory.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 algn="just"/>
            <a:endParaRPr lang="en-US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>
              <a:buNone/>
            </a:pPr>
            <a:endParaRPr lang="en-US" altLang="en-US" sz="10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498-1756-4FAA-884D-721A5EF92E83}" type="slidenum">
              <a:rPr lang="en-US" altLang="en-US" smtClean="0"/>
              <a:pPr/>
              <a:t>33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92A8B-6D4E-427F-BB5A-12739D708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solidFill>
                  <a:srgbClr val="000000"/>
                </a:solidFill>
              </a:rPr>
              <a:t>CS3006 - Spring 2023</a:t>
            </a:r>
          </a:p>
        </p:txBody>
      </p:sp>
    </p:spTree>
    <p:extLst>
      <p:ext uri="{BB962C8B-B14F-4D97-AF65-F5344CB8AC3E}">
        <p14:creationId xmlns:p14="http://schemas.microsoft.com/office/powerpoint/2010/main" val="1664750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just"/>
            <a:r>
              <a:rPr lang="en-US" altLang="en-US" dirty="0"/>
              <a:t>Practical Applications of P&amp;D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12" y="1280277"/>
            <a:ext cx="9025858" cy="523223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en-US" b="1" dirty="0"/>
              <a:t>Scientific Applications </a:t>
            </a:r>
            <a:endParaRPr lang="en-US" altLang="en-US" dirty="0"/>
          </a:p>
          <a:p>
            <a:pPr algn="just"/>
            <a:r>
              <a:rPr lang="en-US" altLang="en-US" dirty="0"/>
              <a:t>Functional and structural characterization of genes and proteins</a:t>
            </a:r>
          </a:p>
          <a:p>
            <a:pPr algn="just"/>
            <a:r>
              <a:rPr lang="en-US" altLang="en-US" dirty="0"/>
              <a:t>Applications in astrophysics have explored the evolution of galaxies, thermonuclear processes, and the analysis of extremely large datasets from telescope.</a:t>
            </a:r>
          </a:p>
          <a:p>
            <a:pPr algn="just"/>
            <a:r>
              <a:rPr lang="en-US" altLang="en-US" dirty="0"/>
              <a:t>Advances in computational physics and chemistry have explored new materials, understanding of chemical pathways, and more efficient processes </a:t>
            </a:r>
          </a:p>
          <a:p>
            <a:pPr lvl="1" algn="just"/>
            <a:r>
              <a:rPr lang="en-US" altLang="en-US" dirty="0"/>
              <a:t>e.g., Large Hydron Collider (LHC) at </a:t>
            </a:r>
            <a:r>
              <a:rPr lang="en-US" dirty="0"/>
              <a:t>European Organization for Nuclear Research (CERN)</a:t>
            </a:r>
            <a:r>
              <a:rPr lang="en-US" altLang="en-US" dirty="0"/>
              <a:t> generates petabytes of data for a single collision.  </a:t>
            </a:r>
          </a:p>
          <a:p>
            <a:pPr algn="just"/>
            <a:endParaRPr lang="en-US" altLang="en-US" dirty="0"/>
          </a:p>
          <a:p>
            <a:pPr marL="0" indent="0" algn="just">
              <a:buNone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498-1756-4FAA-884D-721A5EF92E83}" type="slidenum">
              <a:rPr lang="en-US" altLang="en-US" smtClean="0"/>
              <a:pPr/>
              <a:t>34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92A8B-6D4E-427F-BB5A-12739D708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solidFill>
                  <a:srgbClr val="000000"/>
                </a:solidFill>
              </a:rPr>
              <a:t>CS3006 - Spring 2023</a:t>
            </a:r>
          </a:p>
        </p:txBody>
      </p:sp>
    </p:spTree>
    <p:extLst>
      <p:ext uri="{BB962C8B-B14F-4D97-AF65-F5344CB8AC3E}">
        <p14:creationId xmlns:p14="http://schemas.microsoft.com/office/powerpoint/2010/main" val="28607039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just"/>
            <a:r>
              <a:rPr lang="en-US" altLang="en-US" dirty="0"/>
              <a:t>Practical Applications of P&amp;D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12" y="1280277"/>
            <a:ext cx="9025858" cy="523223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en-US" b="1" dirty="0"/>
              <a:t>Scientific Applications </a:t>
            </a:r>
            <a:endParaRPr lang="en-US" altLang="en-US" dirty="0"/>
          </a:p>
          <a:p>
            <a:pPr algn="just"/>
            <a:r>
              <a:rPr lang="en-US" altLang="en-US" dirty="0"/>
              <a:t>Bioinformatics and astrophysics also present some of the most challenging problems with respect to analyzing extremely large datasets.</a:t>
            </a:r>
          </a:p>
          <a:p>
            <a:pPr marL="0" indent="0" algn="just">
              <a:buNone/>
            </a:pPr>
            <a:r>
              <a:rPr lang="en-US" altLang="en-US" dirty="0"/>
              <a:t> </a:t>
            </a:r>
          </a:p>
          <a:p>
            <a:pPr algn="just"/>
            <a:r>
              <a:rPr lang="en-US" altLang="en-US" dirty="0"/>
              <a:t>Weather modeling </a:t>
            </a:r>
            <a:r>
              <a:rPr lang="en-US" dirty="0"/>
              <a:t>for simulating the track of a natural hazards like the extreme cyclones (storms).</a:t>
            </a:r>
            <a:endParaRPr lang="en-US" altLang="en-US" dirty="0"/>
          </a:p>
          <a:p>
            <a:pPr algn="just"/>
            <a:endParaRPr lang="en-US" altLang="en-US" dirty="0"/>
          </a:p>
          <a:p>
            <a:pPr algn="just"/>
            <a:r>
              <a:rPr lang="en-US" altLang="en-US" dirty="0"/>
              <a:t>Flood prediction </a:t>
            </a:r>
          </a:p>
          <a:p>
            <a:pPr algn="just"/>
            <a:endParaRPr lang="en-US" altLang="en-US" dirty="0"/>
          </a:p>
          <a:p>
            <a:pPr algn="just"/>
            <a:endParaRPr lang="en-US" altLang="en-US" dirty="0"/>
          </a:p>
          <a:p>
            <a:pPr algn="just"/>
            <a:endParaRPr lang="en-US" altLang="en-US" dirty="0"/>
          </a:p>
          <a:p>
            <a:pPr marL="0" indent="0" algn="just">
              <a:buNone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498-1756-4FAA-884D-721A5EF92E83}" type="slidenum">
              <a:rPr lang="en-US" altLang="en-US" smtClean="0"/>
              <a:pPr/>
              <a:t>35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92A8B-6D4E-427F-BB5A-12739D708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solidFill>
                  <a:srgbClr val="000000"/>
                </a:solidFill>
              </a:rPr>
              <a:t>CS3006 - Spring 2023</a:t>
            </a:r>
          </a:p>
        </p:txBody>
      </p:sp>
    </p:spTree>
    <p:extLst>
      <p:ext uri="{BB962C8B-B14F-4D97-AF65-F5344CB8AC3E}">
        <p14:creationId xmlns:p14="http://schemas.microsoft.com/office/powerpoint/2010/main" val="21804452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just"/>
            <a:r>
              <a:rPr lang="en-US" altLang="en-US" dirty="0"/>
              <a:t>Practical Applications of P&amp;D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12" y="1280277"/>
            <a:ext cx="9025858" cy="523223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en-US" b="1" dirty="0"/>
              <a:t>Commercial Applications </a:t>
            </a:r>
          </a:p>
          <a:p>
            <a:r>
              <a:rPr lang="en-US" altLang="en-US" dirty="0"/>
              <a:t>Some of the largest parallel computers power the wall street! </a:t>
            </a:r>
          </a:p>
          <a:p>
            <a:endParaRPr lang="en-US" altLang="en-US" sz="1200" dirty="0"/>
          </a:p>
          <a:p>
            <a:r>
              <a:rPr lang="en-US" altLang="en-US" dirty="0"/>
              <a:t>Data mining-analysis for optimizing business and marketing decisions. </a:t>
            </a:r>
          </a:p>
          <a:p>
            <a:endParaRPr lang="en-US" altLang="en-US" sz="1200" dirty="0"/>
          </a:p>
          <a:p>
            <a:r>
              <a:rPr lang="en-US" altLang="en-US" dirty="0"/>
              <a:t>Large scale servers (mail and web servers) are often implemented using parallel platforms. </a:t>
            </a:r>
          </a:p>
          <a:p>
            <a:endParaRPr lang="en-US" altLang="en-US" sz="1200" dirty="0"/>
          </a:p>
          <a:p>
            <a:r>
              <a:rPr lang="en-US" altLang="en-US" dirty="0"/>
              <a:t>Applications such as information retrieval and search are typically powered by large clusters. </a:t>
            </a:r>
          </a:p>
          <a:p>
            <a:pPr marL="0" indent="0" algn="just">
              <a:buNone/>
            </a:pPr>
            <a:endParaRPr lang="en-US" altLang="en-US" dirty="0"/>
          </a:p>
          <a:p>
            <a:pPr algn="just"/>
            <a:endParaRPr lang="en-US" altLang="en-US" dirty="0"/>
          </a:p>
          <a:p>
            <a:pPr algn="just"/>
            <a:endParaRPr lang="en-US" altLang="en-US" dirty="0"/>
          </a:p>
          <a:p>
            <a:pPr marL="0" indent="0" algn="just">
              <a:buNone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498-1756-4FAA-884D-721A5EF92E83}" type="slidenum">
              <a:rPr lang="en-US" altLang="en-US" smtClean="0"/>
              <a:pPr/>
              <a:t>36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92A8B-6D4E-427F-BB5A-12739D708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solidFill>
                  <a:srgbClr val="000000"/>
                </a:solidFill>
              </a:rPr>
              <a:t>CS3006 - Spring 2023</a:t>
            </a:r>
          </a:p>
        </p:txBody>
      </p:sp>
    </p:spTree>
    <p:extLst>
      <p:ext uri="{BB962C8B-B14F-4D97-AF65-F5344CB8AC3E}">
        <p14:creationId xmlns:p14="http://schemas.microsoft.com/office/powerpoint/2010/main" val="30181390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just"/>
            <a:r>
              <a:rPr lang="en-US" altLang="en-US" dirty="0"/>
              <a:t>Practical Applications of P&amp;D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12" y="1280277"/>
            <a:ext cx="9025858" cy="523223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en-US" b="1" dirty="0"/>
              <a:t>Computer Systems Applications</a:t>
            </a:r>
          </a:p>
          <a:p>
            <a:r>
              <a:rPr lang="en-US" altLang="en-US" dirty="0"/>
              <a:t>Network intrusion detection: A large amount of data needs to be analyzed and processed </a:t>
            </a:r>
          </a:p>
          <a:p>
            <a:endParaRPr lang="en-US" altLang="en-US" dirty="0"/>
          </a:p>
          <a:p>
            <a:r>
              <a:rPr lang="en-US" altLang="en-US" dirty="0"/>
              <a:t>Cryptography (</a:t>
            </a:r>
            <a:r>
              <a:rPr lang="en-US" dirty="0"/>
              <a:t>the art of writing or solving codes) employs parallel infrastructures and algorithms to solve complex codes. </a:t>
            </a:r>
          </a:p>
          <a:p>
            <a:endParaRPr lang="en-US" altLang="en-US" dirty="0"/>
          </a:p>
          <a:p>
            <a:r>
              <a:rPr lang="en-US" altLang="en-US" dirty="0"/>
              <a:t>Graphics processing</a:t>
            </a:r>
            <a:endParaRPr lang="en-US" altLang="en-US" sz="1200" dirty="0"/>
          </a:p>
          <a:p>
            <a:endParaRPr lang="en-US" altLang="en-US" dirty="0"/>
          </a:p>
          <a:p>
            <a:r>
              <a:rPr lang="en-US" altLang="en-US" dirty="0"/>
              <a:t>Embedded systems increasingly rely on distributed control algorithms. </a:t>
            </a:r>
            <a:endParaRPr lang="en-US" altLang="en-US" sz="1200" dirty="0"/>
          </a:p>
          <a:p>
            <a:endParaRPr lang="en-US" altLang="en-US" dirty="0"/>
          </a:p>
          <a:p>
            <a:pPr algn="just"/>
            <a:endParaRPr lang="en-US" altLang="en-US" dirty="0"/>
          </a:p>
          <a:p>
            <a:pPr marL="0" indent="0" algn="just">
              <a:buNone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498-1756-4FAA-884D-721A5EF92E83}" type="slidenum">
              <a:rPr lang="en-US" altLang="en-US" smtClean="0"/>
              <a:pPr/>
              <a:t>37</a:t>
            </a:fld>
            <a:endParaRPr lang="en-U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92A8B-6D4E-427F-BB5A-12739D708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solidFill>
                  <a:srgbClr val="000000"/>
                </a:solidFill>
              </a:rPr>
              <a:t>CS3006 - Spring 2023</a:t>
            </a:r>
          </a:p>
        </p:txBody>
      </p:sp>
    </p:spTree>
    <p:extLst>
      <p:ext uri="{BB962C8B-B14F-4D97-AF65-F5344CB8AC3E}">
        <p14:creationId xmlns:p14="http://schemas.microsoft.com/office/powerpoint/2010/main" val="32330739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0D3C0-A7D1-40FF-BEB6-4A40E35F4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Limitations of Parallel Computing: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1F9EE-744F-4706-A286-2A69A9223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/>
              <a:t>It requires designing the proper communication and synchronization mechanisms between the processes and sub-tasks.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Exploring the proper parallelism from a problem is a hectic process. 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The program must have low coupling and high cohesion. But it’s difficult to create such programs.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It needs relatively more technical skills to code a parallel program.</a:t>
            </a:r>
          </a:p>
          <a:p>
            <a:pPr fontAlgn="base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23C266-0222-4B5C-A085-0D73AF41D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solidFill>
                  <a:srgbClr val="000000"/>
                </a:solidFill>
              </a:rPr>
              <a:t>CS3006 - Spring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D04FB3-75BC-4983-A008-B28821022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498-1756-4FAA-884D-721A5EF92E83}" type="slidenum">
              <a:rPr lang="en-US" altLang="en-US" smtClean="0"/>
              <a:pPr/>
              <a:t>38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671173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914C8-1B82-4641-9A5B-1AFB7D045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Organization and Contents of the Course </a:t>
            </a:r>
            <a:br>
              <a:rPr lang="en-US" alt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79D0C-AC52-4DB3-BA57-1C82939F8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/>
              <a:t>Fundamentals:</a:t>
            </a:r>
            <a:r>
              <a:rPr lang="en-US" altLang="en-US" dirty="0"/>
              <a:t> This part of the class covers basic parallel platforms, principles of algorithm design, group communication primitives, and analytical modeling techniques. </a:t>
            </a:r>
          </a:p>
          <a:p>
            <a:endParaRPr lang="en-US" altLang="en-US" sz="1200" dirty="0"/>
          </a:p>
          <a:p>
            <a:r>
              <a:rPr lang="en-US" altLang="en-US" b="1" dirty="0"/>
              <a:t>Parallel Programming:</a:t>
            </a:r>
            <a:r>
              <a:rPr lang="en-US" altLang="en-US" dirty="0"/>
              <a:t> This part of the class deals with programming using message passing libraries, threads and the kernels. </a:t>
            </a:r>
          </a:p>
          <a:p>
            <a:endParaRPr lang="en-US" altLang="en-US" sz="1200" dirty="0"/>
          </a:p>
          <a:p>
            <a:r>
              <a:rPr lang="en-US" altLang="en-US" b="1" dirty="0"/>
              <a:t>Parallel Algorithms:</a:t>
            </a:r>
            <a:r>
              <a:rPr lang="en-US" altLang="en-US" dirty="0"/>
              <a:t> This part of the class covers basic algorithms for matrix computations, graphs, sorting, and optimization using dynamic programming.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43137C-0872-434C-ACA0-4C5268F40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solidFill>
                  <a:srgbClr val="000000"/>
                </a:solidFill>
              </a:rPr>
              <a:t>CS3006 - Spring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DC2DBF-9189-4DBE-AB7A-1A85EE4C2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498-1756-4FAA-884D-721A5EF92E83}" type="slidenum">
              <a:rPr lang="en-US" altLang="en-US" smtClean="0"/>
              <a:pPr/>
              <a:t>39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54432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D1AAA-1FF9-4DCF-855E-CCBD01EF3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9D4222-42A7-4A7A-9581-E4E637040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10" y="1623441"/>
            <a:ext cx="7662751" cy="398956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1F0195-DC88-42D0-A498-4DB0CDC7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solidFill>
                  <a:srgbClr val="000000"/>
                </a:solidFill>
              </a:rPr>
              <a:t>CS3006 - Spring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B6BB3-D2AF-44A3-AEC7-6A46D157F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498-1756-4FAA-884D-721A5EF92E83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CB74DD-3A19-4DCD-B209-A173A045D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18" y="913748"/>
            <a:ext cx="8087590" cy="469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475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57FCD-B654-4C3E-FDE3-0F35E6C65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Parallelization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AD5DB-93C3-AA91-F2B8-F2ED13132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Problem Understanding </a:t>
            </a:r>
          </a:p>
          <a:p>
            <a:r>
              <a:rPr lang="en-US" dirty="0">
                <a:solidFill>
                  <a:schemeClr val="tx1"/>
                </a:solidFill>
              </a:rPr>
              <a:t>Partitioning/Decomposition</a:t>
            </a:r>
          </a:p>
          <a:p>
            <a:r>
              <a:rPr lang="en-US" dirty="0">
                <a:solidFill>
                  <a:schemeClr val="tx1"/>
                </a:solidFill>
              </a:rPr>
              <a:t>Assignment</a:t>
            </a:r>
          </a:p>
          <a:p>
            <a:r>
              <a:rPr lang="en-US" dirty="0">
                <a:solidFill>
                  <a:schemeClr val="tx1"/>
                </a:solidFill>
              </a:rPr>
              <a:t>Orchestration</a:t>
            </a:r>
          </a:p>
          <a:p>
            <a:r>
              <a:rPr lang="en-US" dirty="0">
                <a:solidFill>
                  <a:schemeClr val="tx1"/>
                </a:solidFill>
              </a:rPr>
              <a:t>Mapping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173A2D-68A1-D30C-4910-8E902D027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CS3006 - Spring 2023</a:t>
            </a: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18EA5-C6D0-A5E8-1342-4D40486FF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498-1756-4FAA-884D-721A5EF92E83}" type="slidenum">
              <a:rPr lang="en-US" altLang="en-US" smtClean="0"/>
              <a:pPr/>
              <a:t>40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17985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7CA17-B155-8503-135B-0C6E254C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Parallelization Strategy - Overview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4F8B46B-4B8C-B461-8007-25B22F04A5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200" y="1147758"/>
            <a:ext cx="8323263" cy="498502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6A4142-2B93-99E7-7150-0938331F8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CS3006 - Spring 2023</a:t>
            </a: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1098AB-D4D6-F254-F7EA-168E04145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498-1756-4FAA-884D-721A5EF92E83}" type="slidenum">
              <a:rPr lang="en-US" altLang="en-US" smtClean="0"/>
              <a:pPr/>
              <a:t>41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194987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FB814-7EFF-4A10-01A8-873136AF2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Parallelization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056B9-3076-19F7-1E14-89EFEBF44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Problem Understanding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Partitioning/Decomposition 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Assignment 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Orchestration 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Mapping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9188FF-9417-3415-11F5-5DDD84908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CS3006 - Spring 2023</a:t>
            </a: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A38503-4892-D5BD-968F-A89DC552D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498-1756-4FAA-884D-721A5EF92E83}" type="slidenum">
              <a:rPr lang="en-US" altLang="en-US" smtClean="0"/>
              <a:pPr/>
              <a:t>42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283214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8CB9A-33FB-440B-4E52-44C9E9D15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Problem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86876-EF45-4473-AA52-5BBF14571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first step in developing parallel application is to Understand the Problem (that you wish to solve)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Starting with a serial program → Understanding the existing code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The first decision → Whether or not the problem is suitable for parallelization?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	• Code Dependencies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	• Communication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	• Synchronization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4F0BE5-C183-8B68-D75A-8BFC3D40E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CS3006 - Spring 2023</a:t>
            </a: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CF1C6-63C6-61ED-C854-DB677D1D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498-1756-4FAA-884D-721A5EF92E83}" type="slidenum">
              <a:rPr lang="en-US" altLang="en-US" smtClean="0"/>
              <a:pPr/>
              <a:t>43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660238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8CB9A-33FB-440B-4E52-44C9E9D15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(a) Identify the Programs hot-spots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86876-EF45-4473-AA52-5BBF14571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Know where most of the real work is being done. (The majority of scientific and technical programs usually accomplish most of their work in a few places.) 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Profilers and performance analysis tools can help here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Focus on parallelizing the hotspots and ignore those sections of the program that account for little CPU usage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4F0BE5-C183-8B68-D75A-8BFC3D40E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CS3006 - Spring 2023</a:t>
            </a: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CF1C6-63C6-61ED-C854-DB677D1D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498-1756-4FAA-884D-721A5EF92E83}" type="slidenum">
              <a:rPr lang="en-US" altLang="en-US" smtClean="0"/>
              <a:pPr/>
              <a:t>44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787609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8CB9A-33FB-440B-4E52-44C9E9D15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(a) Identify the Programs hot-spots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86876-EF45-4473-AA52-5BBF14571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Identify areas that are unjustly slow?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	• Example: I/O is usually something that slows a 	program </a:t>
            </a:r>
          </a:p>
          <a:p>
            <a:r>
              <a:rPr lang="en-US" dirty="0">
                <a:solidFill>
                  <a:schemeClr val="tx1"/>
                </a:solidFill>
              </a:rPr>
              <a:t>Potential Solutions: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Restructure the program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Use a different algorithm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Overlap the communication with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4F0BE5-C183-8B68-D75A-8BFC3D40E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CS3006 - Spring 2023</a:t>
            </a: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CF1C6-63C6-61ED-C854-DB677D1D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498-1756-4FAA-884D-721A5EF92E83}" type="slidenum">
              <a:rPr lang="en-US" altLang="en-US" smtClean="0"/>
              <a:pPr/>
              <a:t>45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947866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F02ED-D42F-F4DE-51F8-717081661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Partitioning/Decomposition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42A61-5266-705A-0C08-AABC714A7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Divide work into discrete "chunks" </a:t>
            </a:r>
          </a:p>
          <a:p>
            <a:r>
              <a:rPr lang="en-US" dirty="0">
                <a:solidFill>
                  <a:schemeClr val="tx1"/>
                </a:solidFill>
              </a:rPr>
              <a:t>Broken chunks can be assigned to specific tasks </a:t>
            </a:r>
          </a:p>
          <a:p>
            <a:r>
              <a:rPr lang="en-US" dirty="0">
                <a:solidFill>
                  <a:schemeClr val="tx1"/>
                </a:solidFill>
              </a:rPr>
              <a:t>Tasks could be executed concurrently </a:t>
            </a:r>
          </a:p>
          <a:p>
            <a:r>
              <a:rPr lang="en-US" b="1" dirty="0">
                <a:solidFill>
                  <a:schemeClr val="tx1"/>
                </a:solidFill>
              </a:rPr>
              <a:t>Decomposition: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	1. Domain decomposition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	2. Functional decomposition </a:t>
            </a:r>
          </a:p>
          <a:p>
            <a:r>
              <a:rPr lang="en-US" b="1" dirty="0">
                <a:solidFill>
                  <a:schemeClr val="tx1"/>
                </a:solidFill>
              </a:rPr>
              <a:t>Decomposition Granularity: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	• Fine-grain: Large number of small tasks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	• Coarse-grain: small number of large tasks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D4605F-AF2A-1DD9-9C6B-661C5493D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CS3006 - Spring 2023</a:t>
            </a: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004A6-F067-72EF-337A-8930932C8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498-1756-4FAA-884D-721A5EF92E83}" type="slidenum">
              <a:rPr lang="en-US" altLang="en-US" smtClean="0"/>
              <a:pPr/>
              <a:t>46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272339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330DE-88C9-712C-3E56-E91E65552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(a) Domain Decomposition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41A53-046B-00AD-B40F-BE63DF325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data associated with a problem is decomposed</a:t>
            </a:r>
          </a:p>
          <a:p>
            <a:r>
              <a:rPr lang="en-US" dirty="0">
                <a:solidFill>
                  <a:schemeClr val="tx1"/>
                </a:solidFill>
              </a:rPr>
              <a:t>Each parallel task then works on a portion of the data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AB3118-AFAA-F338-2967-5BC597012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CS3006 - Spring 2023</a:t>
            </a: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240A60-D98A-1C11-040B-438731D02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498-1756-4FAA-884D-721A5EF92E83}" type="slidenum">
              <a:rPr lang="en-US" altLang="en-US" smtClean="0"/>
              <a:pPr/>
              <a:t>47</a:t>
            </a:fld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CF92D9-9851-1AC2-5251-AB7258DA5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118" y="3114833"/>
            <a:ext cx="631507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2771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D543A-6D22-6E70-3D3E-DE4C44125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(b) Functional Decomposition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8561D-6820-738E-6C43-BDFF4B031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Focus is on the computation that is to be performed</a:t>
            </a:r>
          </a:p>
          <a:p>
            <a:r>
              <a:rPr lang="en-US" dirty="0">
                <a:solidFill>
                  <a:schemeClr val="tx1"/>
                </a:solidFill>
              </a:rPr>
              <a:t>The problem is decomposed according to the work (instructions) that must be done </a:t>
            </a:r>
          </a:p>
          <a:p>
            <a:r>
              <a:rPr lang="en-US" dirty="0">
                <a:solidFill>
                  <a:schemeClr val="tx1"/>
                </a:solidFill>
              </a:rPr>
              <a:t>Each sub-task performs a portion of the overall work</a:t>
            </a:r>
          </a:p>
          <a:p>
            <a:r>
              <a:rPr lang="en-US" dirty="0">
                <a:solidFill>
                  <a:schemeClr val="tx1"/>
                </a:solidFill>
              </a:rPr>
              <a:t>Functional decomposition useful to the problems that can be split into different tasks </a:t>
            </a:r>
          </a:p>
          <a:p>
            <a:r>
              <a:rPr lang="en-US" dirty="0">
                <a:solidFill>
                  <a:schemeClr val="tx1"/>
                </a:solidFill>
              </a:rPr>
              <a:t>Examples: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	• Ecosystem Modeling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	• Signal Processing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	• Climate Modeling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027A8A-CB28-9574-F485-F3537C21C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CS3006 - Spring 2023</a:t>
            </a: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3AAE53-4D02-8E05-E06A-BD174FA66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498-1756-4FAA-884D-721A5EF92E83}" type="slidenum">
              <a:rPr lang="en-US" altLang="en-US" smtClean="0"/>
              <a:pPr/>
              <a:t>48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855739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D543A-6D22-6E70-3D3E-DE4C44125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8561D-6820-738E-6C43-BDFF4B031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Composing “Fine-grained” parallel computations into processes or coarse-grained tasks </a:t>
            </a:r>
          </a:p>
          <a:p>
            <a:r>
              <a:rPr lang="en-US" b="1" dirty="0">
                <a:solidFill>
                  <a:schemeClr val="tx1"/>
                </a:solidFill>
              </a:rPr>
              <a:t>Considerations while composing tasks:</a:t>
            </a:r>
            <a:r>
              <a:rPr lang="en-US" dirty="0">
                <a:solidFill>
                  <a:schemeClr val="tx1"/>
                </a:solidFill>
              </a:rPr>
              <a:t> Load-balance, Uniform communication, ease of Synchronization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027A8A-CB28-9574-F485-F3537C21C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CS3006 - Spring 2023</a:t>
            </a: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3AAE53-4D02-8E05-E06A-BD174FA66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498-1756-4FAA-884D-721A5EF92E83}" type="slidenum">
              <a:rPr lang="en-US" altLang="en-US" smtClean="0"/>
              <a:pPr/>
              <a:t>49</a:t>
            </a:fld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4EB9B1-BDF5-8C26-A58E-E2960A1BA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159" y="3318642"/>
            <a:ext cx="7095610" cy="318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888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23F26-2A9D-4716-968A-131B4CC4E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vs Parallel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CCDF32-00D0-4625-A678-C460A52C5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4889" y="1285200"/>
            <a:ext cx="7514368" cy="472814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D1318-F0B9-4363-9507-6AC8F2417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CS3006 - Spring 2023</a:t>
            </a: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67021C-FCE6-4A59-9E4A-24F87A8A7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498-1756-4FAA-884D-721A5EF92E83}" type="slidenum">
              <a:rPr lang="en-US" altLang="en-US" smtClean="0"/>
              <a:pPr/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907590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9216E-564F-8F9C-85D6-A018DE788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4-5. Orchestration &amp;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4E297-A5BF-2EC3-C129-1292252D6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Following aspects should be considered before actual mapping (Scheduling):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	1. Inter-task communication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	2. Synchronization among tasks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	3. Data locality aspect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	4. Other system related considerations etc.).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7770AF-28B1-A155-2E46-B358E7B49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CS3006 - Spring 2023</a:t>
            </a: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31FE25-E928-54AC-0580-9813B49C5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498-1756-4FAA-884D-721A5EF92E83}" type="slidenum">
              <a:rPr lang="en-US" altLang="en-US" smtClean="0"/>
              <a:pPr/>
              <a:t>50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438013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B6F91-C3CD-9A22-F957-8ED16931B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A712C-3ED9-36BA-B3B0-2C4D59419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Inter-task communication virtually always implies overhead </a:t>
            </a:r>
          </a:p>
          <a:p>
            <a:r>
              <a:rPr lang="en-US" dirty="0">
                <a:solidFill>
                  <a:schemeClr val="tx1"/>
                </a:solidFill>
              </a:rPr>
              <a:t>CPU time and resources are used to package and transmit data </a:t>
            </a:r>
          </a:p>
          <a:p>
            <a:r>
              <a:rPr lang="en-US" dirty="0">
                <a:solidFill>
                  <a:schemeClr val="tx1"/>
                </a:solidFill>
              </a:rPr>
              <a:t>Communications mostly require some synchronization between tasks → Results in waiting time </a:t>
            </a:r>
          </a:p>
          <a:p>
            <a:r>
              <a:rPr lang="en-US" dirty="0">
                <a:solidFill>
                  <a:schemeClr val="tx1"/>
                </a:solidFill>
              </a:rPr>
              <a:t>Communication can saturate the available network bandwidth, further reduce performance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E4AB76-4E5B-CE5D-4A46-22FC8CFB9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CS3006 - Spring 2023</a:t>
            </a: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531CE0-2681-E85A-361F-E419E89D1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498-1756-4FAA-884D-721A5EF92E83}" type="slidenum">
              <a:rPr lang="en-US" altLang="en-US" smtClean="0"/>
              <a:pPr/>
              <a:t>51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350092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B6F91-C3CD-9A22-F957-8ED16931B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Latency &amp; Bandwidth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A712C-3ED9-36BA-B3B0-2C4D59419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Latency</a:t>
            </a:r>
            <a:r>
              <a:rPr lang="en-US" dirty="0">
                <a:solidFill>
                  <a:schemeClr val="tx1"/>
                </a:solidFill>
              </a:rPr>
              <a:t> is the time it takes to send a message from point A to point B </a:t>
            </a:r>
          </a:p>
          <a:p>
            <a:r>
              <a:rPr lang="en-US" b="1" dirty="0">
                <a:solidFill>
                  <a:schemeClr val="tx1"/>
                </a:solidFill>
              </a:rPr>
              <a:t>Bandwidth</a:t>
            </a:r>
            <a:r>
              <a:rPr lang="en-US" dirty="0">
                <a:solidFill>
                  <a:schemeClr val="tx1"/>
                </a:solidFill>
              </a:rPr>
              <a:t> is the amount of data that can be communicated per unit of time </a:t>
            </a:r>
          </a:p>
          <a:p>
            <a:r>
              <a:rPr lang="en-US" dirty="0">
                <a:solidFill>
                  <a:schemeClr val="tx1"/>
                </a:solidFill>
              </a:rPr>
              <a:t>Sending many small messages can cause a higher overall latency </a:t>
            </a:r>
          </a:p>
          <a:p>
            <a:r>
              <a:rPr lang="en-US" dirty="0">
                <a:solidFill>
                  <a:schemeClr val="tx1"/>
                </a:solidFill>
              </a:rPr>
              <a:t>Efficient approach is to package small messages into a larger message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	• To maximize bandwidth usage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E4AB76-4E5B-CE5D-4A46-22FC8CFB9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CS3006 - Spring 2023</a:t>
            </a: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531CE0-2681-E85A-361F-E419E89D1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498-1756-4FAA-884D-721A5EF92E83}" type="slidenum">
              <a:rPr lang="en-US" altLang="en-US" smtClean="0"/>
              <a:pPr/>
              <a:t>52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113507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228600"/>
            <a:ext cx="2138628" cy="6638625"/>
            <a:chOff x="2487613" y="285750"/>
            <a:chExt cx="2428875" cy="5654676"/>
          </a:xfrm>
        </p:grpSpPr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786"/>
            <a:ext cx="1767505" cy="6854040"/>
            <a:chOff x="6627813" y="194833"/>
            <a:chExt cx="1952625" cy="5678918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3" name="Freeform 6">
            <a:extLst>
              <a:ext uri="{FF2B5EF4-FFF2-40B4-BE49-F238E27FC236}">
                <a16:creationId xmlns:a16="http://schemas.microsoft.com/office/drawing/2014/main" id="{3623DEAC-F39C-45D6-86DC-1033F6429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308489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A692209D-B607-46C3-8560-07AF72291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9144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4874638-CF15-4908-BC4B-4908744D0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3479799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209" y="967417"/>
            <a:ext cx="2834152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500">
                <a:solidFill>
                  <a:srgbClr val="FEFFFF"/>
                </a:solidFill>
              </a:rPr>
              <a:t>Questions</a:t>
            </a:r>
          </a:p>
        </p:txBody>
      </p:sp>
      <p:sp>
        <p:nvSpPr>
          <p:cNvPr id="49" name="Freeform 5">
            <a:extLst>
              <a:ext uri="{FF2B5EF4-FFF2-40B4-BE49-F238E27FC236}">
                <a16:creationId xmlns:a16="http://schemas.microsoft.com/office/drawing/2014/main" id="{5F1B8348-CD6E-4561-A704-C232D9A2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4053016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81864" y="5202719"/>
            <a:ext cx="487883" cy="5176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50AD498-1756-4FAA-884D-721A5EF92E83}" type="slidenum">
              <a:rPr lang="en-US" altLang="en-US" smtClean="0"/>
              <a:pPr>
                <a:spcAft>
                  <a:spcPts val="600"/>
                </a:spcAft>
              </a:pPr>
              <a:t>53</a:t>
            </a:fld>
            <a:endParaRPr lang="en-US" altLang="en-US"/>
          </a:p>
        </p:txBody>
      </p:sp>
      <p:pic>
        <p:nvPicPr>
          <p:cNvPr id="10" name="Graphic 9" descr="Help">
            <a:extLst>
              <a:ext uri="{FF2B5EF4-FFF2-40B4-BE49-F238E27FC236}">
                <a16:creationId xmlns:a16="http://schemas.microsoft.com/office/drawing/2014/main" id="{1545BE9E-711D-438E-B83C-21C83592E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995" y="1317462"/>
            <a:ext cx="4230377" cy="4230377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5209" y="6135808"/>
            <a:ext cx="256659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altLang="en-US" kern="1200" dirty="0">
                <a:solidFill>
                  <a:srgbClr val="FEFFFF"/>
                </a:solidFill>
                <a:latin typeface="+mn-lt"/>
                <a:ea typeface="+mn-ea"/>
                <a:cs typeface="+mn-cs"/>
              </a:rPr>
              <a:t>CS3006 - Spring 2023</a:t>
            </a:r>
          </a:p>
        </p:txBody>
      </p:sp>
    </p:spTree>
    <p:extLst>
      <p:ext uri="{BB962C8B-B14F-4D97-AF65-F5344CB8AC3E}">
        <p14:creationId xmlns:p14="http://schemas.microsoft.com/office/powerpoint/2010/main" val="685666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06437-338C-4FF9-A5E9-0C3063ADF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Computing System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C3CA511-7D69-43B8-80F7-59E1367B72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217" y="1627322"/>
            <a:ext cx="8323551" cy="42876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65078B-AFF0-4280-AF0F-F6FA156A6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CS3006 - Spring 2023</a:t>
            </a: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000E57-63F8-4C9A-BF0E-8D4CAE008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498-1756-4FAA-884D-721A5EF92E83}" type="slidenum">
              <a:rPr lang="en-US" altLang="en-US" smtClean="0"/>
              <a:pPr/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4332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06437-338C-4FF9-A5E9-0C3063ADF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Computing System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65078B-AFF0-4280-AF0F-F6FA156A6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CS3006 - Spring 2023</a:t>
            </a: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000E57-63F8-4C9A-BF0E-8D4CAE008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498-1756-4FAA-884D-721A5EF92E83}" type="slidenum">
              <a:rPr lang="en-US" altLang="en-US" smtClean="0"/>
              <a:pPr/>
              <a:t>7</a:t>
            </a:fld>
            <a:endParaRPr lang="en-US" alt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C6A9253-46E2-4531-895E-9481AEBE98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982" y="1456841"/>
            <a:ext cx="8055726" cy="42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24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06437-338C-4FF9-A5E9-0C3063ADF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Computing System</a:t>
            </a:r>
            <a:br>
              <a:rPr lang="en-US" dirty="0"/>
            </a:br>
            <a:r>
              <a:rPr lang="en-US" dirty="0"/>
              <a:t>Multi-core and Multi-processor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65078B-AFF0-4280-AF0F-F6FA156A6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CS3006 - Spring 2023</a:t>
            </a: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000E57-63F8-4C9A-BF0E-8D4CAE008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498-1756-4FAA-884D-721A5EF92E83}" type="slidenum">
              <a:rPr lang="en-US" altLang="en-US" smtClean="0"/>
              <a:pPr/>
              <a:t>8</a:t>
            </a:fld>
            <a:endParaRPr lang="en-US" alt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9B353C6-0B8E-4FF4-AC99-43A044F1F0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200" y="2076773"/>
            <a:ext cx="8404960" cy="42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72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06437-338C-4FF9-A5E9-0C3063ADF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Computing System</a:t>
            </a:r>
            <a:br>
              <a:rPr lang="en-US" dirty="0"/>
            </a:br>
            <a:r>
              <a:rPr lang="en-US" dirty="0"/>
              <a:t>Multi-core and Multi-processor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65078B-AFF0-4280-AF0F-F6FA156A6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CS3006 - Spring 2023</a:t>
            </a:r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000E57-63F8-4C9A-BF0E-8D4CAE008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AD498-1756-4FAA-884D-721A5EF92E83}" type="slidenum">
              <a:rPr lang="en-US" altLang="en-US" smtClean="0"/>
              <a:pPr/>
              <a:t>9</a:t>
            </a:fld>
            <a:endParaRPr lang="en-US" alt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4D93144-E0BD-4492-9F53-8AC8240296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200" y="1628994"/>
            <a:ext cx="8323263" cy="428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104892"/>
      </p:ext>
    </p:extLst>
  </p:cSld>
  <p:clrMapOvr>
    <a:masterClrMapping/>
  </p:clrMapOvr>
</p:sld>
</file>

<file path=ppt/theme/theme1.xml><?xml version="1.0" encoding="utf-8"?>
<a:theme xmlns:a="http://schemas.openxmlformats.org/drawingml/2006/main" name="1_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1778</TotalTime>
  <Words>2493</Words>
  <Application>Microsoft Office PowerPoint</Application>
  <PresentationFormat>On-screen Show (4:3)</PresentationFormat>
  <Paragraphs>422</Paragraphs>
  <Slides>53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Century Gothic</vt:lpstr>
      <vt:lpstr>g_d0_f2</vt:lpstr>
      <vt:lpstr>g_d0_f6</vt:lpstr>
      <vt:lpstr>Wingdings 3</vt:lpstr>
      <vt:lpstr>1_Wisp</vt:lpstr>
      <vt:lpstr>CS3006 – Parallel and Distributed Computing</vt:lpstr>
      <vt:lpstr>Agenda</vt:lpstr>
      <vt:lpstr>Computing</vt:lpstr>
      <vt:lpstr>Parallel</vt:lpstr>
      <vt:lpstr>Serial vs Parallel</vt:lpstr>
      <vt:lpstr>Parallel Computing System</vt:lpstr>
      <vt:lpstr>Parallel Computing System</vt:lpstr>
      <vt:lpstr>Parallel Computing System Multi-core and Multi-processor</vt:lpstr>
      <vt:lpstr>Parallel Computing System Multi-core and Multi-processor</vt:lpstr>
      <vt:lpstr>Distributed System</vt:lpstr>
      <vt:lpstr>Distributed System</vt:lpstr>
      <vt:lpstr>Why use Parallel Computing?</vt:lpstr>
      <vt:lpstr>Why use Parallel Computing?</vt:lpstr>
      <vt:lpstr>Why use Parallel Computing?</vt:lpstr>
      <vt:lpstr>Why use Parallel Computing?</vt:lpstr>
      <vt:lpstr>Parallel Computing vs Distributed Computing</vt:lpstr>
      <vt:lpstr>Why not to use Parallel Computing</vt:lpstr>
      <vt:lpstr>Motivating Parallelism</vt:lpstr>
      <vt:lpstr>Motivating Parallelism</vt:lpstr>
      <vt:lpstr>Need for parallelism </vt:lpstr>
      <vt:lpstr>Need for parallelism </vt:lpstr>
      <vt:lpstr>Motivating Parallelism</vt:lpstr>
      <vt:lpstr>Motivating Parallelism</vt:lpstr>
      <vt:lpstr>Motivating Parallelism</vt:lpstr>
      <vt:lpstr>PowerPoint Presentation</vt:lpstr>
      <vt:lpstr>Problems with single “Faster” CPU</vt:lpstr>
      <vt:lpstr>Problems with single “Faster” CPU</vt:lpstr>
      <vt:lpstr>Problems with single “Faster” CPU</vt:lpstr>
      <vt:lpstr>Motivating Parallelism</vt:lpstr>
      <vt:lpstr>Motivating Parallelism</vt:lpstr>
      <vt:lpstr>Motivating Parallelism</vt:lpstr>
      <vt:lpstr>Computing vs Systems</vt:lpstr>
      <vt:lpstr>Parallel vs Distributed Computing</vt:lpstr>
      <vt:lpstr>Practical Applications of P&amp;D Computing</vt:lpstr>
      <vt:lpstr>Practical Applications of P&amp;D Computing</vt:lpstr>
      <vt:lpstr>Practical Applications of P&amp;D Computing</vt:lpstr>
      <vt:lpstr>Practical Applications of P&amp;D Computing</vt:lpstr>
      <vt:lpstr>Limitations of Parallel Computing: </vt:lpstr>
      <vt:lpstr>Organization and Contents of the Course  </vt:lpstr>
      <vt:lpstr>Parallelization Strategy</vt:lpstr>
      <vt:lpstr>Parallelization Strategy - Overview</vt:lpstr>
      <vt:lpstr>Parallelization Strategy</vt:lpstr>
      <vt:lpstr>1. Problem Understanding</vt:lpstr>
      <vt:lpstr>1. (a) Identify the Programs hot-spots</vt:lpstr>
      <vt:lpstr>1. (a) Identify the Programs hot-spots</vt:lpstr>
      <vt:lpstr>2. Partitioning/Decomposition</vt:lpstr>
      <vt:lpstr>2. (a) Domain Decomposition</vt:lpstr>
      <vt:lpstr>2. (b) Functional Decomposition</vt:lpstr>
      <vt:lpstr>3. Assignment</vt:lpstr>
      <vt:lpstr>4-5. Orchestration &amp; Mapping</vt:lpstr>
      <vt:lpstr>Communication Cost</vt:lpstr>
      <vt:lpstr>Latency &amp; Bandwidth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CS118 – Programming Fundamentals</dc:title>
  <dc:creator>Muhammad Husnain</dc:creator>
  <cp:lastModifiedBy>Haseeb Arshad</cp:lastModifiedBy>
  <cp:revision>78</cp:revision>
  <dcterms:created xsi:type="dcterms:W3CDTF">2020-01-29T06:33:20Z</dcterms:created>
  <dcterms:modified xsi:type="dcterms:W3CDTF">2025-01-23T07:14:26Z</dcterms:modified>
</cp:coreProperties>
</file>